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Lst>
  <p:notesMasterIdLst>
    <p:notesMasterId r:id="rId37"/>
  </p:notesMasterIdLst>
  <p:handoutMasterIdLst>
    <p:handoutMasterId r:id="rId38"/>
  </p:handoutMasterIdLst>
  <p:sldIdLst>
    <p:sldId id="257" r:id="rId6"/>
    <p:sldId id="294" r:id="rId7"/>
    <p:sldId id="301" r:id="rId8"/>
    <p:sldId id="297" r:id="rId9"/>
    <p:sldId id="298" r:id="rId10"/>
    <p:sldId id="314" r:id="rId11"/>
    <p:sldId id="315" r:id="rId12"/>
    <p:sldId id="316" r:id="rId13"/>
    <p:sldId id="308" r:id="rId14"/>
    <p:sldId id="309" r:id="rId15"/>
    <p:sldId id="310" r:id="rId16"/>
    <p:sldId id="311" r:id="rId17"/>
    <p:sldId id="312" r:id="rId18"/>
    <p:sldId id="307" r:id="rId19"/>
    <p:sldId id="284" r:id="rId20"/>
    <p:sldId id="289" r:id="rId21"/>
    <p:sldId id="258" r:id="rId22"/>
    <p:sldId id="259" r:id="rId23"/>
    <p:sldId id="262" r:id="rId24"/>
    <p:sldId id="263" r:id="rId25"/>
    <p:sldId id="264" r:id="rId26"/>
    <p:sldId id="265" r:id="rId27"/>
    <p:sldId id="266" r:id="rId28"/>
    <p:sldId id="267" r:id="rId29"/>
    <p:sldId id="302" r:id="rId30"/>
    <p:sldId id="268" r:id="rId31"/>
    <p:sldId id="304" r:id="rId32"/>
    <p:sldId id="306" r:id="rId33"/>
    <p:sldId id="296" r:id="rId34"/>
    <p:sldId id="305" r:id="rId35"/>
    <p:sldId id="261" r:id="rId3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8E23B9D-29AA-42FC-97AB-C5FC6B36EFDC}">
          <p14:sldIdLst>
            <p14:sldId id="257"/>
            <p14:sldId id="294"/>
            <p14:sldId id="301"/>
            <p14:sldId id="297"/>
            <p14:sldId id="298"/>
            <p14:sldId id="314"/>
            <p14:sldId id="315"/>
            <p14:sldId id="316"/>
            <p14:sldId id="308"/>
            <p14:sldId id="309"/>
            <p14:sldId id="310"/>
            <p14:sldId id="311"/>
            <p14:sldId id="312"/>
          </p14:sldIdLst>
        </p14:section>
        <p14:section name="Section sans titre" id="{4327A4E4-BAA5-4205-94BB-6E4199C317A2}">
          <p14:sldIdLst>
            <p14:sldId id="307"/>
            <p14:sldId id="284"/>
            <p14:sldId id="289"/>
            <p14:sldId id="258"/>
            <p14:sldId id="259"/>
            <p14:sldId id="262"/>
            <p14:sldId id="263"/>
            <p14:sldId id="264"/>
            <p14:sldId id="265"/>
            <p14:sldId id="266"/>
            <p14:sldId id="267"/>
            <p14:sldId id="302"/>
            <p14:sldId id="268"/>
            <p14:sldId id="304"/>
            <p14:sldId id="306"/>
            <p14:sldId id="296"/>
            <p14:sldId id="305"/>
            <p14:sldId id="261"/>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24406C"/>
    <a:srgbClr val="54B300"/>
    <a:srgbClr val="4C989F"/>
    <a:srgbClr val="E98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6"/>
    <p:restoredTop sz="94658"/>
  </p:normalViewPr>
  <p:slideViewPr>
    <p:cSldViewPr snapToGrid="0" snapToObjects="1">
      <p:cViewPr varScale="1">
        <p:scale>
          <a:sx n="113" d="100"/>
          <a:sy n="113" d="100"/>
        </p:scale>
        <p:origin x="-1866" y="-10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44" d="100"/>
          <a:sy n="144"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015FF-943E-475A-9283-0E6A4F9E6202}" type="doc">
      <dgm:prSet loTypeId="urn:microsoft.com/office/officeart/2011/layout/HexagonRadial" loCatId="officeonline" qsTypeId="urn:microsoft.com/office/officeart/2005/8/quickstyle/simple1" qsCatId="simple" csTypeId="urn:microsoft.com/office/officeart/2005/8/colors/accent2_3" csCatId="accent2" phldr="1"/>
      <dgm:spPr/>
      <dgm:t>
        <a:bodyPr/>
        <a:lstStyle/>
        <a:p>
          <a:endParaRPr lang="fr-FR"/>
        </a:p>
      </dgm:t>
    </dgm:pt>
    <dgm:pt modelId="{2826F55A-3DC0-4EB2-AD98-10B2DD78D344}">
      <dgm:prSet phldrT="[Texte]"/>
      <dgm:spPr>
        <a:solidFill>
          <a:schemeClr val="accent1"/>
        </a:solidFill>
      </dgm:spPr>
      <dgm:t>
        <a:bodyPr/>
        <a:lstStyle/>
        <a:p>
          <a:r>
            <a:rPr lang="fr-FR" b="1" dirty="0"/>
            <a:t>Les dispositifs 2017-2021</a:t>
          </a:r>
        </a:p>
      </dgm:t>
    </dgm:pt>
    <dgm:pt modelId="{57608B5C-65C1-49CC-8C86-74D4ECB1781A}" type="parTrans" cxnId="{7A7FDF21-A33F-4A5C-9CD0-9B70B6C09E9A}">
      <dgm:prSet/>
      <dgm:spPr/>
      <dgm:t>
        <a:bodyPr/>
        <a:lstStyle/>
        <a:p>
          <a:endParaRPr lang="fr-FR"/>
        </a:p>
      </dgm:t>
    </dgm:pt>
    <dgm:pt modelId="{A57AD69F-E924-4386-8D24-712A0BA71E77}" type="sibTrans" cxnId="{7A7FDF21-A33F-4A5C-9CD0-9B70B6C09E9A}">
      <dgm:prSet/>
      <dgm:spPr/>
      <dgm:t>
        <a:bodyPr/>
        <a:lstStyle/>
        <a:p>
          <a:endParaRPr lang="fr-FR"/>
        </a:p>
      </dgm:t>
    </dgm:pt>
    <dgm:pt modelId="{C9BBAEEF-0587-4871-B985-6AA73CB9DF66}">
      <dgm:prSet phldrT="[Texte]"/>
      <dgm:spPr>
        <a:solidFill>
          <a:schemeClr val="accent1"/>
        </a:solidFill>
      </dgm:spPr>
      <dgm:t>
        <a:bodyPr/>
        <a:lstStyle/>
        <a:p>
          <a:r>
            <a:rPr lang="fr-FR" b="1" dirty="0"/>
            <a:t>Fonds de solidarité</a:t>
          </a:r>
        </a:p>
      </dgm:t>
    </dgm:pt>
    <dgm:pt modelId="{22BD1EA4-7486-4E44-93A7-455437ADC329}" type="parTrans" cxnId="{7ABDD5DC-7136-4C53-A392-A1F36C7370C3}">
      <dgm:prSet/>
      <dgm:spPr/>
      <dgm:t>
        <a:bodyPr/>
        <a:lstStyle/>
        <a:p>
          <a:endParaRPr lang="fr-FR"/>
        </a:p>
      </dgm:t>
    </dgm:pt>
    <dgm:pt modelId="{240B6F6B-ED32-442F-82DE-513D7D3665B0}" type="sibTrans" cxnId="{7ABDD5DC-7136-4C53-A392-A1F36C7370C3}">
      <dgm:prSet/>
      <dgm:spPr/>
      <dgm:t>
        <a:bodyPr/>
        <a:lstStyle/>
        <a:p>
          <a:endParaRPr lang="fr-FR"/>
        </a:p>
      </dgm:t>
    </dgm:pt>
    <dgm:pt modelId="{1E6B59FA-762B-4EC8-AFBB-948727A4C783}">
      <dgm:prSet phldrT="[Texte]"/>
      <dgm:spPr>
        <a:solidFill>
          <a:schemeClr val="accent1"/>
        </a:solidFill>
      </dgm:spPr>
      <dgm:t>
        <a:bodyPr/>
        <a:lstStyle/>
        <a:p>
          <a:r>
            <a:rPr lang="fr-FR" b="1" dirty="0"/>
            <a:t>Enveloppe territorialisée</a:t>
          </a:r>
        </a:p>
      </dgm:t>
    </dgm:pt>
    <dgm:pt modelId="{2F6B384D-F221-40C8-B011-4BF33B0DB246}" type="parTrans" cxnId="{07B4CD67-1D7E-47CA-BBBF-B214BFA8ADEA}">
      <dgm:prSet/>
      <dgm:spPr/>
      <dgm:t>
        <a:bodyPr/>
        <a:lstStyle/>
        <a:p>
          <a:endParaRPr lang="fr-FR"/>
        </a:p>
      </dgm:t>
    </dgm:pt>
    <dgm:pt modelId="{B7EE5B68-095D-456D-A293-3666EF0AA0C1}" type="sibTrans" cxnId="{07B4CD67-1D7E-47CA-BBBF-B214BFA8ADEA}">
      <dgm:prSet/>
      <dgm:spPr/>
      <dgm:t>
        <a:bodyPr/>
        <a:lstStyle/>
        <a:p>
          <a:endParaRPr lang="fr-FR"/>
        </a:p>
      </dgm:t>
    </dgm:pt>
    <dgm:pt modelId="{71AE4812-9A45-4A57-AC7F-13B15DEFE5E8}">
      <dgm:prSet phldrT="[Texte]"/>
      <dgm:spPr>
        <a:solidFill>
          <a:schemeClr val="accent1"/>
        </a:solidFill>
      </dgm:spPr>
      <dgm:t>
        <a:bodyPr/>
        <a:lstStyle/>
        <a:p>
          <a:r>
            <a:rPr lang="fr-FR" b="1" dirty="0"/>
            <a:t>Contrats négociés</a:t>
          </a:r>
        </a:p>
      </dgm:t>
    </dgm:pt>
    <dgm:pt modelId="{26687D4E-9CC3-4D1D-965B-59E99DA5D923}" type="parTrans" cxnId="{6F35327B-7A0B-43AE-B320-9B3C46B813F6}">
      <dgm:prSet/>
      <dgm:spPr/>
      <dgm:t>
        <a:bodyPr/>
        <a:lstStyle/>
        <a:p>
          <a:endParaRPr lang="fr-FR"/>
        </a:p>
      </dgm:t>
    </dgm:pt>
    <dgm:pt modelId="{55C22774-FC01-491C-80E8-A7179BB6F745}" type="sibTrans" cxnId="{6F35327B-7A0B-43AE-B320-9B3C46B813F6}">
      <dgm:prSet/>
      <dgm:spPr/>
      <dgm:t>
        <a:bodyPr/>
        <a:lstStyle/>
        <a:p>
          <a:endParaRPr lang="fr-FR"/>
        </a:p>
      </dgm:t>
    </dgm:pt>
    <dgm:pt modelId="{F95D31A8-048B-47C0-83C6-4A5B40B7558F}">
      <dgm:prSet phldrT="[Texte]"/>
      <dgm:spPr>
        <a:solidFill>
          <a:schemeClr val="accent1"/>
        </a:solidFill>
      </dgm:spPr>
      <dgm:t>
        <a:bodyPr/>
        <a:lstStyle/>
        <a:p>
          <a:r>
            <a:rPr lang="fr-FR" b="1" dirty="0"/>
            <a:t>Appels à partenariat</a:t>
          </a:r>
        </a:p>
      </dgm:t>
    </dgm:pt>
    <dgm:pt modelId="{ADFFA481-40D5-4F43-BA0F-0E114F556947}" type="parTrans" cxnId="{567C06E1-40B8-4F16-964B-5E5F9FB6A23E}">
      <dgm:prSet/>
      <dgm:spPr/>
      <dgm:t>
        <a:bodyPr/>
        <a:lstStyle/>
        <a:p>
          <a:endParaRPr lang="fr-FR"/>
        </a:p>
      </dgm:t>
    </dgm:pt>
    <dgm:pt modelId="{3454BAF8-7159-44A4-9AB7-52C7518FD3B7}" type="sibTrans" cxnId="{567C06E1-40B8-4F16-964B-5E5F9FB6A23E}">
      <dgm:prSet/>
      <dgm:spPr/>
      <dgm:t>
        <a:bodyPr/>
        <a:lstStyle/>
        <a:p>
          <a:endParaRPr lang="fr-FR"/>
        </a:p>
      </dgm:t>
    </dgm:pt>
    <dgm:pt modelId="{462F442C-B364-40DE-92BD-77DAB58121FA}">
      <dgm:prSet phldrT="[Texte]"/>
      <dgm:spPr>
        <a:solidFill>
          <a:schemeClr val="accent1"/>
        </a:solidFill>
      </dgm:spPr>
      <dgm:t>
        <a:bodyPr/>
        <a:lstStyle/>
        <a:p>
          <a:r>
            <a:rPr lang="fr-FR" b="1" dirty="0"/>
            <a:t>Enveloppe exceptionnelle</a:t>
          </a:r>
        </a:p>
      </dgm:t>
    </dgm:pt>
    <dgm:pt modelId="{7BB4DC8A-F8CC-4E1D-8A5D-46F8F0928E38}" type="parTrans" cxnId="{466DF5F6-0FD6-49A5-8155-D7C1FA5EC786}">
      <dgm:prSet/>
      <dgm:spPr/>
      <dgm:t>
        <a:bodyPr/>
        <a:lstStyle/>
        <a:p>
          <a:endParaRPr lang="fr-FR"/>
        </a:p>
      </dgm:t>
    </dgm:pt>
    <dgm:pt modelId="{ED04DEF2-105E-4DC1-8B3A-A127C5B21B59}" type="sibTrans" cxnId="{466DF5F6-0FD6-49A5-8155-D7C1FA5EC786}">
      <dgm:prSet/>
      <dgm:spPr/>
      <dgm:t>
        <a:bodyPr/>
        <a:lstStyle/>
        <a:p>
          <a:endParaRPr lang="fr-FR"/>
        </a:p>
      </dgm:t>
    </dgm:pt>
    <dgm:pt modelId="{4D96946B-37E3-48A5-9544-23245A9DFB8D}">
      <dgm:prSet phldrT="[Texte]"/>
      <dgm:spPr>
        <a:solidFill>
          <a:schemeClr val="accent1"/>
        </a:solidFill>
      </dgm:spPr>
      <dgm:t>
        <a:bodyPr/>
        <a:lstStyle/>
        <a:p>
          <a:r>
            <a:rPr lang="fr-FR" b="1" dirty="0"/>
            <a:t>Enveloppe communes urbaines</a:t>
          </a:r>
        </a:p>
      </dgm:t>
    </dgm:pt>
    <dgm:pt modelId="{FFD012A8-F79F-4366-BD46-B813FEABC009}" type="parTrans" cxnId="{D5E6ACBD-B21D-4135-BDBE-0D4E4B4BDB2C}">
      <dgm:prSet/>
      <dgm:spPr/>
      <dgm:t>
        <a:bodyPr/>
        <a:lstStyle/>
        <a:p>
          <a:endParaRPr lang="fr-FR"/>
        </a:p>
      </dgm:t>
    </dgm:pt>
    <dgm:pt modelId="{AF500CE2-DFC4-47E1-B65D-9276D7D4C183}" type="sibTrans" cxnId="{D5E6ACBD-B21D-4135-BDBE-0D4E4B4BDB2C}">
      <dgm:prSet/>
      <dgm:spPr/>
      <dgm:t>
        <a:bodyPr/>
        <a:lstStyle/>
        <a:p>
          <a:endParaRPr lang="fr-FR"/>
        </a:p>
      </dgm:t>
    </dgm:pt>
    <dgm:pt modelId="{5244526C-D166-4C56-93A7-2627B2DD900B}">
      <dgm:prSet phldrT="[Texte]"/>
      <dgm:spPr/>
      <dgm:t>
        <a:bodyPr/>
        <a:lstStyle/>
        <a:p>
          <a:endParaRPr lang="fr-FR"/>
        </a:p>
      </dgm:t>
    </dgm:pt>
    <dgm:pt modelId="{327E2EAF-E8CB-4FE9-8419-5097DA36590B}" type="parTrans" cxnId="{69052854-C12B-4CCA-8C4B-D15D25575884}">
      <dgm:prSet/>
      <dgm:spPr/>
      <dgm:t>
        <a:bodyPr/>
        <a:lstStyle/>
        <a:p>
          <a:endParaRPr lang="fr-FR"/>
        </a:p>
      </dgm:t>
    </dgm:pt>
    <dgm:pt modelId="{D34061D6-96B0-4908-8643-47AF4057C025}" type="sibTrans" cxnId="{69052854-C12B-4CCA-8C4B-D15D25575884}">
      <dgm:prSet custLinFactNeighborX="17702" custLinFactNeighborY="-3082"/>
      <dgm:spPr/>
      <dgm:t>
        <a:bodyPr/>
        <a:lstStyle/>
        <a:p>
          <a:endParaRPr lang="fr-FR"/>
        </a:p>
      </dgm:t>
    </dgm:pt>
    <dgm:pt modelId="{B854A023-5436-45A2-A6EC-9C0B67471DBE}">
      <dgm:prSet phldrT="[Texte]"/>
      <dgm:spPr/>
      <dgm:t>
        <a:bodyPr/>
        <a:lstStyle/>
        <a:p>
          <a:endParaRPr lang="fr-FR"/>
        </a:p>
      </dgm:t>
    </dgm:pt>
    <dgm:pt modelId="{F09F64FA-82A2-4011-8B9C-ECDF8EA62F1A}" type="parTrans" cxnId="{0AA1F921-B9AF-4990-BC13-FB949AF40101}">
      <dgm:prSet/>
      <dgm:spPr/>
      <dgm:t>
        <a:bodyPr/>
        <a:lstStyle/>
        <a:p>
          <a:endParaRPr lang="fr-FR"/>
        </a:p>
      </dgm:t>
    </dgm:pt>
    <dgm:pt modelId="{72E8CD1E-BCA4-40B5-B6AC-833B71ED9B83}" type="sibTrans" cxnId="{0AA1F921-B9AF-4990-BC13-FB949AF40101}">
      <dgm:prSet/>
      <dgm:spPr/>
      <dgm:t>
        <a:bodyPr/>
        <a:lstStyle/>
        <a:p>
          <a:endParaRPr lang="fr-FR"/>
        </a:p>
      </dgm:t>
    </dgm:pt>
    <dgm:pt modelId="{E54736CF-3525-48DE-9A67-B68C46108792}">
      <dgm:prSet phldrT="[Texte]" custLinFactNeighborX="-1661" custLinFactNeighborY="4271"/>
      <dgm:spPr/>
      <dgm:t>
        <a:bodyPr/>
        <a:lstStyle/>
        <a:p>
          <a:endParaRPr lang="fr-FR"/>
        </a:p>
      </dgm:t>
    </dgm:pt>
    <dgm:pt modelId="{49C5C58B-C912-4C66-AC63-E8328ADF838A}" type="parTrans" cxnId="{314288EE-94B5-40DC-851A-A8050F8871F5}">
      <dgm:prSet/>
      <dgm:spPr/>
      <dgm:t>
        <a:bodyPr/>
        <a:lstStyle/>
        <a:p>
          <a:endParaRPr lang="fr-FR"/>
        </a:p>
      </dgm:t>
    </dgm:pt>
    <dgm:pt modelId="{54550038-2B78-4CE4-AABC-E755B369FA59}" type="sibTrans" cxnId="{314288EE-94B5-40DC-851A-A8050F8871F5}">
      <dgm:prSet/>
      <dgm:spPr/>
      <dgm:t>
        <a:bodyPr/>
        <a:lstStyle/>
        <a:p>
          <a:endParaRPr lang="fr-FR"/>
        </a:p>
      </dgm:t>
    </dgm:pt>
    <dgm:pt modelId="{2B6A33B0-56CE-43A8-BF2E-F5AF699DCBC5}">
      <dgm:prSet phldrT="[Texte]"/>
      <dgm:spPr/>
      <dgm:t>
        <a:bodyPr/>
        <a:lstStyle/>
        <a:p>
          <a:endParaRPr lang="fr-FR"/>
        </a:p>
      </dgm:t>
    </dgm:pt>
    <dgm:pt modelId="{0CC10A08-20BD-4D0C-9657-B30DD7A11901}" type="parTrans" cxnId="{3BCF8255-F005-4E0B-B805-51550ADFF989}">
      <dgm:prSet/>
      <dgm:spPr/>
      <dgm:t>
        <a:bodyPr/>
        <a:lstStyle/>
        <a:p>
          <a:endParaRPr lang="fr-FR"/>
        </a:p>
      </dgm:t>
    </dgm:pt>
    <dgm:pt modelId="{A0B35948-5519-4B63-A858-68670029A871}" type="sibTrans" cxnId="{3BCF8255-F005-4E0B-B805-51550ADFF989}">
      <dgm:prSet/>
      <dgm:spPr/>
      <dgm:t>
        <a:bodyPr/>
        <a:lstStyle/>
        <a:p>
          <a:endParaRPr lang="fr-FR"/>
        </a:p>
      </dgm:t>
    </dgm:pt>
    <dgm:pt modelId="{63A7945B-1724-4F87-8E4A-5D267D0B8954}">
      <dgm:prSet phldrT="[Texte]"/>
      <dgm:spPr/>
      <dgm:t>
        <a:bodyPr/>
        <a:lstStyle/>
        <a:p>
          <a:endParaRPr lang="fr-FR" b="1" dirty="0"/>
        </a:p>
      </dgm:t>
    </dgm:pt>
    <dgm:pt modelId="{1B1D083A-9DF2-4CCB-9450-02EAFAC8EA39}" type="parTrans" cxnId="{B6788457-55B8-4E40-8F35-AEDC9017B226}">
      <dgm:prSet/>
      <dgm:spPr/>
      <dgm:t>
        <a:bodyPr/>
        <a:lstStyle/>
        <a:p>
          <a:endParaRPr lang="fr-FR"/>
        </a:p>
      </dgm:t>
    </dgm:pt>
    <dgm:pt modelId="{15F75241-08E4-48DF-900F-DF7714029412}" type="sibTrans" cxnId="{B6788457-55B8-4E40-8F35-AEDC9017B226}">
      <dgm:prSet/>
      <dgm:spPr/>
      <dgm:t>
        <a:bodyPr/>
        <a:lstStyle/>
        <a:p>
          <a:endParaRPr lang="fr-FR"/>
        </a:p>
      </dgm:t>
    </dgm:pt>
    <dgm:pt modelId="{68C9CE55-E916-4A00-A922-04FFF58D46FF}" type="pres">
      <dgm:prSet presAssocID="{426015FF-943E-475A-9283-0E6A4F9E6202}" presName="Name0" presStyleCnt="0">
        <dgm:presLayoutVars>
          <dgm:chMax val="1"/>
          <dgm:chPref val="1"/>
          <dgm:dir/>
          <dgm:animOne val="branch"/>
          <dgm:animLvl val="lvl"/>
        </dgm:presLayoutVars>
      </dgm:prSet>
      <dgm:spPr/>
      <dgm:t>
        <a:bodyPr/>
        <a:lstStyle/>
        <a:p>
          <a:endParaRPr lang="fr-FR"/>
        </a:p>
      </dgm:t>
    </dgm:pt>
    <dgm:pt modelId="{E813B28D-0D00-4FC1-8083-33173206C467}" type="pres">
      <dgm:prSet presAssocID="{2826F55A-3DC0-4EB2-AD98-10B2DD78D344}" presName="Parent" presStyleLbl="node0" presStyleIdx="0" presStyleCnt="1" custLinFactNeighborX="4610" custLinFactNeighborY="1381">
        <dgm:presLayoutVars>
          <dgm:chMax val="6"/>
          <dgm:chPref val="6"/>
        </dgm:presLayoutVars>
      </dgm:prSet>
      <dgm:spPr/>
      <dgm:t>
        <a:bodyPr/>
        <a:lstStyle/>
        <a:p>
          <a:endParaRPr lang="fr-FR"/>
        </a:p>
      </dgm:t>
    </dgm:pt>
    <dgm:pt modelId="{D7BFBB38-087D-4806-9E42-1E816481DD34}" type="pres">
      <dgm:prSet presAssocID="{C9BBAEEF-0587-4871-B985-6AA73CB9DF66}" presName="Accent1" presStyleCnt="0"/>
      <dgm:spPr/>
      <dgm:t>
        <a:bodyPr/>
        <a:lstStyle/>
        <a:p>
          <a:endParaRPr lang="fr-FR"/>
        </a:p>
      </dgm:t>
    </dgm:pt>
    <dgm:pt modelId="{8B2DAD1F-FE08-4137-BC26-1327E382AE0A}" type="pres">
      <dgm:prSet presAssocID="{C9BBAEEF-0587-4871-B985-6AA73CB9DF66}" presName="Accent" presStyleLbl="bgShp" presStyleIdx="0" presStyleCnt="6"/>
      <dgm:spPr/>
      <dgm:t>
        <a:bodyPr/>
        <a:lstStyle/>
        <a:p>
          <a:endParaRPr lang="fr-FR"/>
        </a:p>
      </dgm:t>
    </dgm:pt>
    <dgm:pt modelId="{6CA7F1C9-197D-42EE-A68E-79F8D571684A}" type="pres">
      <dgm:prSet presAssocID="{C9BBAEEF-0587-4871-B985-6AA73CB9DF66}" presName="Child1" presStyleLbl="node1" presStyleIdx="0" presStyleCnt="6" custLinFactNeighborX="-1661" custLinFactNeighborY="4271">
        <dgm:presLayoutVars>
          <dgm:chMax val="0"/>
          <dgm:chPref val="0"/>
          <dgm:bulletEnabled val="1"/>
        </dgm:presLayoutVars>
      </dgm:prSet>
      <dgm:spPr/>
      <dgm:t>
        <a:bodyPr/>
        <a:lstStyle/>
        <a:p>
          <a:endParaRPr lang="fr-FR"/>
        </a:p>
      </dgm:t>
    </dgm:pt>
    <dgm:pt modelId="{03417CA9-39C0-451D-9F0F-3F85AFAAC841}" type="pres">
      <dgm:prSet presAssocID="{1E6B59FA-762B-4EC8-AFBB-948727A4C783}" presName="Accent2" presStyleCnt="0"/>
      <dgm:spPr/>
      <dgm:t>
        <a:bodyPr/>
        <a:lstStyle/>
        <a:p>
          <a:endParaRPr lang="fr-FR"/>
        </a:p>
      </dgm:t>
    </dgm:pt>
    <dgm:pt modelId="{B85EFDB1-B7D8-4FDA-820E-7778EB54B5DC}" type="pres">
      <dgm:prSet presAssocID="{1E6B59FA-762B-4EC8-AFBB-948727A4C783}" presName="Accent" presStyleLbl="bgShp" presStyleIdx="1" presStyleCnt="6"/>
      <dgm:spPr>
        <a:solidFill>
          <a:schemeClr val="accent1">
            <a:lumMod val="20000"/>
            <a:lumOff val="80000"/>
          </a:schemeClr>
        </a:solidFill>
      </dgm:spPr>
      <dgm:t>
        <a:bodyPr/>
        <a:lstStyle/>
        <a:p>
          <a:endParaRPr lang="fr-FR"/>
        </a:p>
      </dgm:t>
    </dgm:pt>
    <dgm:pt modelId="{6A404280-EC64-4D6A-8962-5D2C3C48BB4E}" type="pres">
      <dgm:prSet presAssocID="{1E6B59FA-762B-4EC8-AFBB-948727A4C783}" presName="Child2" presStyleLbl="node1" presStyleIdx="1" presStyleCnt="6" custLinFactNeighborX="-2386" custLinFactNeighborY="561">
        <dgm:presLayoutVars>
          <dgm:chMax val="0"/>
          <dgm:chPref val="0"/>
          <dgm:bulletEnabled val="1"/>
        </dgm:presLayoutVars>
      </dgm:prSet>
      <dgm:spPr/>
      <dgm:t>
        <a:bodyPr/>
        <a:lstStyle/>
        <a:p>
          <a:endParaRPr lang="fr-FR"/>
        </a:p>
      </dgm:t>
    </dgm:pt>
    <dgm:pt modelId="{82BC95F8-9BC4-44CC-8F4B-A2FA3DF99889}" type="pres">
      <dgm:prSet presAssocID="{71AE4812-9A45-4A57-AC7F-13B15DEFE5E8}" presName="Accent3" presStyleCnt="0"/>
      <dgm:spPr/>
      <dgm:t>
        <a:bodyPr/>
        <a:lstStyle/>
        <a:p>
          <a:endParaRPr lang="fr-FR"/>
        </a:p>
      </dgm:t>
    </dgm:pt>
    <dgm:pt modelId="{B44E0BE2-029D-45C5-88E3-821CAE2D9B73}" type="pres">
      <dgm:prSet presAssocID="{71AE4812-9A45-4A57-AC7F-13B15DEFE5E8}" presName="Accent" presStyleLbl="bgShp" presStyleIdx="2" presStyleCnt="6"/>
      <dgm:spPr>
        <a:solidFill>
          <a:schemeClr val="accent1">
            <a:lumMod val="20000"/>
            <a:lumOff val="80000"/>
          </a:schemeClr>
        </a:solidFill>
      </dgm:spPr>
      <dgm:t>
        <a:bodyPr/>
        <a:lstStyle/>
        <a:p>
          <a:endParaRPr lang="fr-FR"/>
        </a:p>
      </dgm:t>
    </dgm:pt>
    <dgm:pt modelId="{C4490D27-1A8E-483B-8DEE-5535E6FF899D}" type="pres">
      <dgm:prSet presAssocID="{71AE4812-9A45-4A57-AC7F-13B15DEFE5E8}" presName="Child3" presStyleLbl="node1" presStyleIdx="2" presStyleCnt="6" custLinFactNeighborX="-2037" custLinFactNeighborY="2593">
        <dgm:presLayoutVars>
          <dgm:chMax val="0"/>
          <dgm:chPref val="0"/>
          <dgm:bulletEnabled val="1"/>
        </dgm:presLayoutVars>
      </dgm:prSet>
      <dgm:spPr/>
      <dgm:t>
        <a:bodyPr/>
        <a:lstStyle/>
        <a:p>
          <a:endParaRPr lang="fr-FR"/>
        </a:p>
      </dgm:t>
    </dgm:pt>
    <dgm:pt modelId="{8C119B20-81EE-4513-89E3-4565808962DC}" type="pres">
      <dgm:prSet presAssocID="{F95D31A8-048B-47C0-83C6-4A5B40B7558F}" presName="Accent4" presStyleCnt="0"/>
      <dgm:spPr/>
      <dgm:t>
        <a:bodyPr/>
        <a:lstStyle/>
        <a:p>
          <a:endParaRPr lang="fr-FR"/>
        </a:p>
      </dgm:t>
    </dgm:pt>
    <dgm:pt modelId="{CC7B57B0-CE98-4C82-8A54-153AC7F70FA5}" type="pres">
      <dgm:prSet presAssocID="{F95D31A8-048B-47C0-83C6-4A5B40B7558F}" presName="Accent" presStyleLbl="bgShp" presStyleIdx="3" presStyleCnt="6"/>
      <dgm:spPr>
        <a:solidFill>
          <a:schemeClr val="accent1">
            <a:lumMod val="20000"/>
            <a:lumOff val="80000"/>
          </a:schemeClr>
        </a:solidFill>
      </dgm:spPr>
      <dgm:t>
        <a:bodyPr/>
        <a:lstStyle/>
        <a:p>
          <a:endParaRPr lang="fr-FR"/>
        </a:p>
      </dgm:t>
    </dgm:pt>
    <dgm:pt modelId="{DC6F8E7C-4A70-4F90-9D79-1DF002F43A2A}" type="pres">
      <dgm:prSet presAssocID="{F95D31A8-048B-47C0-83C6-4A5B40B7558F}" presName="Child4" presStyleLbl="node1" presStyleIdx="3" presStyleCnt="6">
        <dgm:presLayoutVars>
          <dgm:chMax val="0"/>
          <dgm:chPref val="0"/>
          <dgm:bulletEnabled val="1"/>
        </dgm:presLayoutVars>
      </dgm:prSet>
      <dgm:spPr/>
      <dgm:t>
        <a:bodyPr/>
        <a:lstStyle/>
        <a:p>
          <a:endParaRPr lang="fr-FR"/>
        </a:p>
      </dgm:t>
    </dgm:pt>
    <dgm:pt modelId="{3DB4614B-448B-4307-BB4C-C469F091FC63}" type="pres">
      <dgm:prSet presAssocID="{462F442C-B364-40DE-92BD-77DAB58121FA}" presName="Accent5" presStyleCnt="0"/>
      <dgm:spPr/>
      <dgm:t>
        <a:bodyPr/>
        <a:lstStyle/>
        <a:p>
          <a:endParaRPr lang="fr-FR"/>
        </a:p>
      </dgm:t>
    </dgm:pt>
    <dgm:pt modelId="{88FA1F94-BEFF-438C-8791-6FDED11C786E}" type="pres">
      <dgm:prSet presAssocID="{462F442C-B364-40DE-92BD-77DAB58121FA}" presName="Accent" presStyleLbl="bgShp" presStyleIdx="4" presStyleCnt="6"/>
      <dgm:spPr>
        <a:solidFill>
          <a:schemeClr val="accent1">
            <a:lumMod val="20000"/>
            <a:lumOff val="80000"/>
          </a:schemeClr>
        </a:solidFill>
      </dgm:spPr>
      <dgm:t>
        <a:bodyPr/>
        <a:lstStyle/>
        <a:p>
          <a:endParaRPr lang="fr-FR"/>
        </a:p>
      </dgm:t>
    </dgm:pt>
    <dgm:pt modelId="{8000226C-D3E9-4956-A00A-C819B2812507}" type="pres">
      <dgm:prSet presAssocID="{462F442C-B364-40DE-92BD-77DAB58121FA}" presName="Child5" presStyleLbl="node1" presStyleIdx="4" presStyleCnt="6">
        <dgm:presLayoutVars>
          <dgm:chMax val="0"/>
          <dgm:chPref val="0"/>
          <dgm:bulletEnabled val="1"/>
        </dgm:presLayoutVars>
      </dgm:prSet>
      <dgm:spPr/>
      <dgm:t>
        <a:bodyPr/>
        <a:lstStyle/>
        <a:p>
          <a:endParaRPr lang="fr-FR"/>
        </a:p>
      </dgm:t>
    </dgm:pt>
    <dgm:pt modelId="{34FB4EC8-A57F-41CC-9250-DD7F804A9392}" type="pres">
      <dgm:prSet presAssocID="{4D96946B-37E3-48A5-9544-23245A9DFB8D}" presName="Accent6" presStyleCnt="0"/>
      <dgm:spPr/>
      <dgm:t>
        <a:bodyPr/>
        <a:lstStyle/>
        <a:p>
          <a:endParaRPr lang="fr-FR"/>
        </a:p>
      </dgm:t>
    </dgm:pt>
    <dgm:pt modelId="{E978F1E2-A3AE-431A-912F-507065D4A624}" type="pres">
      <dgm:prSet presAssocID="{4D96946B-37E3-48A5-9544-23245A9DFB8D}" presName="Accent" presStyleLbl="bgShp" presStyleIdx="5" presStyleCnt="6"/>
      <dgm:spPr>
        <a:solidFill>
          <a:schemeClr val="accent1">
            <a:lumMod val="20000"/>
            <a:lumOff val="80000"/>
          </a:schemeClr>
        </a:solidFill>
      </dgm:spPr>
      <dgm:t>
        <a:bodyPr/>
        <a:lstStyle/>
        <a:p>
          <a:endParaRPr lang="fr-FR"/>
        </a:p>
      </dgm:t>
    </dgm:pt>
    <dgm:pt modelId="{ACFC7FF6-F9D0-4408-A21B-F6FF0BE59E48}" type="pres">
      <dgm:prSet presAssocID="{4D96946B-37E3-48A5-9544-23245A9DFB8D}" presName="Child6" presStyleLbl="node1" presStyleIdx="5" presStyleCnt="6">
        <dgm:presLayoutVars>
          <dgm:chMax val="0"/>
          <dgm:chPref val="0"/>
          <dgm:bulletEnabled val="1"/>
        </dgm:presLayoutVars>
      </dgm:prSet>
      <dgm:spPr/>
      <dgm:t>
        <a:bodyPr/>
        <a:lstStyle/>
        <a:p>
          <a:endParaRPr lang="fr-FR"/>
        </a:p>
      </dgm:t>
    </dgm:pt>
  </dgm:ptLst>
  <dgm:cxnLst>
    <dgm:cxn modelId="{21D1DCFF-03F9-4EC5-BAA0-B1F9B7685DD4}" type="presOf" srcId="{F95D31A8-048B-47C0-83C6-4A5B40B7558F}" destId="{DC6F8E7C-4A70-4F90-9D79-1DF002F43A2A}" srcOrd="0" destOrd="0" presId="urn:microsoft.com/office/officeart/2011/layout/HexagonRadial"/>
    <dgm:cxn modelId="{69052854-C12B-4CCA-8C4B-D15D25575884}" srcId="{426015FF-943E-475A-9283-0E6A4F9E6202}" destId="{5244526C-D166-4C56-93A7-2627B2DD900B}" srcOrd="1" destOrd="0" parTransId="{327E2EAF-E8CB-4FE9-8419-5097DA36590B}" sibTransId="{D34061D6-96B0-4908-8643-47AF4057C025}"/>
    <dgm:cxn modelId="{BB05A659-4A12-4DAD-83EA-1A2F583D140F}" type="presOf" srcId="{71AE4812-9A45-4A57-AC7F-13B15DEFE5E8}" destId="{C4490D27-1A8E-483B-8DEE-5535E6FF899D}" srcOrd="0" destOrd="0" presId="urn:microsoft.com/office/officeart/2011/layout/HexagonRadial"/>
    <dgm:cxn modelId="{7ABDD5DC-7136-4C53-A392-A1F36C7370C3}" srcId="{2826F55A-3DC0-4EB2-AD98-10B2DD78D344}" destId="{C9BBAEEF-0587-4871-B985-6AA73CB9DF66}" srcOrd="0" destOrd="0" parTransId="{22BD1EA4-7486-4E44-93A7-455437ADC329}" sibTransId="{240B6F6B-ED32-442F-82DE-513D7D3665B0}"/>
    <dgm:cxn modelId="{3C7EB783-E378-4199-AE28-AEFE9D9F36D0}" type="presOf" srcId="{4D96946B-37E3-48A5-9544-23245A9DFB8D}" destId="{ACFC7FF6-F9D0-4408-A21B-F6FF0BE59E48}" srcOrd="0" destOrd="0" presId="urn:microsoft.com/office/officeart/2011/layout/HexagonRadial"/>
    <dgm:cxn modelId="{8FE2F07B-DE88-4D18-8AD1-62845141E695}" type="presOf" srcId="{C9BBAEEF-0587-4871-B985-6AA73CB9DF66}" destId="{6CA7F1C9-197D-42EE-A68E-79F8D571684A}" srcOrd="0" destOrd="0" presId="urn:microsoft.com/office/officeart/2011/layout/HexagonRadial"/>
    <dgm:cxn modelId="{D5E6ACBD-B21D-4135-BDBE-0D4E4B4BDB2C}" srcId="{2826F55A-3DC0-4EB2-AD98-10B2DD78D344}" destId="{4D96946B-37E3-48A5-9544-23245A9DFB8D}" srcOrd="5" destOrd="0" parTransId="{FFD012A8-F79F-4366-BD46-B813FEABC009}" sibTransId="{AF500CE2-DFC4-47E1-B65D-9276D7D4C183}"/>
    <dgm:cxn modelId="{B6788457-55B8-4E40-8F35-AEDC9017B226}" srcId="{2826F55A-3DC0-4EB2-AD98-10B2DD78D344}" destId="{63A7945B-1724-4F87-8E4A-5D267D0B8954}" srcOrd="7" destOrd="0" parTransId="{1B1D083A-9DF2-4CCB-9450-02EAFAC8EA39}" sibTransId="{15F75241-08E4-48DF-900F-DF7714029412}"/>
    <dgm:cxn modelId="{3BCF8255-F005-4E0B-B805-51550ADFF989}" srcId="{2826F55A-3DC0-4EB2-AD98-10B2DD78D344}" destId="{2B6A33B0-56CE-43A8-BF2E-F5AF699DCBC5}" srcOrd="6" destOrd="0" parTransId="{0CC10A08-20BD-4D0C-9657-B30DD7A11901}" sibTransId="{A0B35948-5519-4B63-A858-68670029A871}"/>
    <dgm:cxn modelId="{314288EE-94B5-40DC-851A-A8050F8871F5}" srcId="{426015FF-943E-475A-9283-0E6A4F9E6202}" destId="{E54736CF-3525-48DE-9A67-B68C46108792}" srcOrd="3" destOrd="0" parTransId="{49C5C58B-C912-4C66-AC63-E8328ADF838A}" sibTransId="{54550038-2B78-4CE4-AABC-E755B369FA59}"/>
    <dgm:cxn modelId="{07B4CD67-1D7E-47CA-BBBF-B214BFA8ADEA}" srcId="{2826F55A-3DC0-4EB2-AD98-10B2DD78D344}" destId="{1E6B59FA-762B-4EC8-AFBB-948727A4C783}" srcOrd="1" destOrd="0" parTransId="{2F6B384D-F221-40C8-B011-4BF33B0DB246}" sibTransId="{B7EE5B68-095D-456D-A293-3666EF0AA0C1}"/>
    <dgm:cxn modelId="{0AA1F921-B9AF-4990-BC13-FB949AF40101}" srcId="{426015FF-943E-475A-9283-0E6A4F9E6202}" destId="{B854A023-5436-45A2-A6EC-9C0B67471DBE}" srcOrd="2" destOrd="0" parTransId="{F09F64FA-82A2-4011-8B9C-ECDF8EA62F1A}" sibTransId="{72E8CD1E-BCA4-40B5-B6AC-833B71ED9B83}"/>
    <dgm:cxn modelId="{466DF5F6-0FD6-49A5-8155-D7C1FA5EC786}" srcId="{2826F55A-3DC0-4EB2-AD98-10B2DD78D344}" destId="{462F442C-B364-40DE-92BD-77DAB58121FA}" srcOrd="4" destOrd="0" parTransId="{7BB4DC8A-F8CC-4E1D-8A5D-46F8F0928E38}" sibTransId="{ED04DEF2-105E-4DC1-8B3A-A127C5B21B59}"/>
    <dgm:cxn modelId="{567C06E1-40B8-4F16-964B-5E5F9FB6A23E}" srcId="{2826F55A-3DC0-4EB2-AD98-10B2DD78D344}" destId="{F95D31A8-048B-47C0-83C6-4A5B40B7558F}" srcOrd="3" destOrd="0" parTransId="{ADFFA481-40D5-4F43-BA0F-0E114F556947}" sibTransId="{3454BAF8-7159-44A4-9AB7-52C7518FD3B7}"/>
    <dgm:cxn modelId="{7A7FDF21-A33F-4A5C-9CD0-9B70B6C09E9A}" srcId="{426015FF-943E-475A-9283-0E6A4F9E6202}" destId="{2826F55A-3DC0-4EB2-AD98-10B2DD78D344}" srcOrd="0" destOrd="0" parTransId="{57608B5C-65C1-49CC-8C86-74D4ECB1781A}" sibTransId="{A57AD69F-E924-4386-8D24-712A0BA71E77}"/>
    <dgm:cxn modelId="{00D5396A-CE63-46CB-904D-14AB0E2E2591}" type="presOf" srcId="{2826F55A-3DC0-4EB2-AD98-10B2DD78D344}" destId="{E813B28D-0D00-4FC1-8083-33173206C467}" srcOrd="0" destOrd="0" presId="urn:microsoft.com/office/officeart/2011/layout/HexagonRadial"/>
    <dgm:cxn modelId="{D428670B-F405-422C-BFE3-2FD29193DEA8}" type="presOf" srcId="{426015FF-943E-475A-9283-0E6A4F9E6202}" destId="{68C9CE55-E916-4A00-A922-04FFF58D46FF}" srcOrd="0" destOrd="0" presId="urn:microsoft.com/office/officeart/2011/layout/HexagonRadial"/>
    <dgm:cxn modelId="{4A0A5A4D-F87D-4B7C-BA77-97EBEAD815E7}" type="presOf" srcId="{1E6B59FA-762B-4EC8-AFBB-948727A4C783}" destId="{6A404280-EC64-4D6A-8962-5D2C3C48BB4E}" srcOrd="0" destOrd="0" presId="urn:microsoft.com/office/officeart/2011/layout/HexagonRadial"/>
    <dgm:cxn modelId="{6F35327B-7A0B-43AE-B320-9B3C46B813F6}" srcId="{2826F55A-3DC0-4EB2-AD98-10B2DD78D344}" destId="{71AE4812-9A45-4A57-AC7F-13B15DEFE5E8}" srcOrd="2" destOrd="0" parTransId="{26687D4E-9CC3-4D1D-965B-59E99DA5D923}" sibTransId="{55C22774-FC01-491C-80E8-A7179BB6F745}"/>
    <dgm:cxn modelId="{579675C1-A5F6-4832-949B-687FFECDEC51}" type="presOf" srcId="{462F442C-B364-40DE-92BD-77DAB58121FA}" destId="{8000226C-D3E9-4956-A00A-C819B2812507}" srcOrd="0" destOrd="0" presId="urn:microsoft.com/office/officeart/2011/layout/HexagonRadial"/>
    <dgm:cxn modelId="{8B96AED4-A62B-40E0-9DAE-C30F1A51116C}" type="presParOf" srcId="{68C9CE55-E916-4A00-A922-04FFF58D46FF}" destId="{E813B28D-0D00-4FC1-8083-33173206C467}" srcOrd="0" destOrd="0" presId="urn:microsoft.com/office/officeart/2011/layout/HexagonRadial"/>
    <dgm:cxn modelId="{4A0AB025-3AF7-4EDB-8CC6-A92B51ADEB56}" type="presParOf" srcId="{68C9CE55-E916-4A00-A922-04FFF58D46FF}" destId="{D7BFBB38-087D-4806-9E42-1E816481DD34}" srcOrd="1" destOrd="0" presId="urn:microsoft.com/office/officeart/2011/layout/HexagonRadial"/>
    <dgm:cxn modelId="{8404FF61-D86F-4086-948C-D8D1E113BC96}" type="presParOf" srcId="{D7BFBB38-087D-4806-9E42-1E816481DD34}" destId="{8B2DAD1F-FE08-4137-BC26-1327E382AE0A}" srcOrd="0" destOrd="0" presId="urn:microsoft.com/office/officeart/2011/layout/HexagonRadial"/>
    <dgm:cxn modelId="{60CDDE99-34A9-4B7A-ACC6-181D41797EDC}" type="presParOf" srcId="{68C9CE55-E916-4A00-A922-04FFF58D46FF}" destId="{6CA7F1C9-197D-42EE-A68E-79F8D571684A}" srcOrd="2" destOrd="0" presId="urn:microsoft.com/office/officeart/2011/layout/HexagonRadial"/>
    <dgm:cxn modelId="{BF342D5F-D7BD-4999-BC10-346BE9AAEA73}" type="presParOf" srcId="{68C9CE55-E916-4A00-A922-04FFF58D46FF}" destId="{03417CA9-39C0-451D-9F0F-3F85AFAAC841}" srcOrd="3" destOrd="0" presId="urn:microsoft.com/office/officeart/2011/layout/HexagonRadial"/>
    <dgm:cxn modelId="{91D93C6D-F71B-4530-917F-F6C86A25AF27}" type="presParOf" srcId="{03417CA9-39C0-451D-9F0F-3F85AFAAC841}" destId="{B85EFDB1-B7D8-4FDA-820E-7778EB54B5DC}" srcOrd="0" destOrd="0" presId="urn:microsoft.com/office/officeart/2011/layout/HexagonRadial"/>
    <dgm:cxn modelId="{05D9B0DE-8E07-4149-A9AB-6DC51398CD65}" type="presParOf" srcId="{68C9CE55-E916-4A00-A922-04FFF58D46FF}" destId="{6A404280-EC64-4D6A-8962-5D2C3C48BB4E}" srcOrd="4" destOrd="0" presId="urn:microsoft.com/office/officeart/2011/layout/HexagonRadial"/>
    <dgm:cxn modelId="{379654E1-2606-4ABF-A6A6-E98D73BAE2B2}" type="presParOf" srcId="{68C9CE55-E916-4A00-A922-04FFF58D46FF}" destId="{82BC95F8-9BC4-44CC-8F4B-A2FA3DF99889}" srcOrd="5" destOrd="0" presId="urn:microsoft.com/office/officeart/2011/layout/HexagonRadial"/>
    <dgm:cxn modelId="{D2DBDE38-029A-448A-82C2-CD2F0A4D984B}" type="presParOf" srcId="{82BC95F8-9BC4-44CC-8F4B-A2FA3DF99889}" destId="{B44E0BE2-029D-45C5-88E3-821CAE2D9B73}" srcOrd="0" destOrd="0" presId="urn:microsoft.com/office/officeart/2011/layout/HexagonRadial"/>
    <dgm:cxn modelId="{BCB121BA-4BDA-498D-959A-CCA3F19FDA9C}" type="presParOf" srcId="{68C9CE55-E916-4A00-A922-04FFF58D46FF}" destId="{C4490D27-1A8E-483B-8DEE-5535E6FF899D}" srcOrd="6" destOrd="0" presId="urn:microsoft.com/office/officeart/2011/layout/HexagonRadial"/>
    <dgm:cxn modelId="{B856FCC9-FAB8-4A3B-AFF6-2C65E2A8E01B}" type="presParOf" srcId="{68C9CE55-E916-4A00-A922-04FFF58D46FF}" destId="{8C119B20-81EE-4513-89E3-4565808962DC}" srcOrd="7" destOrd="0" presId="urn:microsoft.com/office/officeart/2011/layout/HexagonRadial"/>
    <dgm:cxn modelId="{366748A3-7405-4FA5-B5E0-8593CF63A3C8}" type="presParOf" srcId="{8C119B20-81EE-4513-89E3-4565808962DC}" destId="{CC7B57B0-CE98-4C82-8A54-153AC7F70FA5}" srcOrd="0" destOrd="0" presId="urn:microsoft.com/office/officeart/2011/layout/HexagonRadial"/>
    <dgm:cxn modelId="{0AD41746-4289-41E2-8EA4-B45C49DBF29A}" type="presParOf" srcId="{68C9CE55-E916-4A00-A922-04FFF58D46FF}" destId="{DC6F8E7C-4A70-4F90-9D79-1DF002F43A2A}" srcOrd="8" destOrd="0" presId="urn:microsoft.com/office/officeart/2011/layout/HexagonRadial"/>
    <dgm:cxn modelId="{0B041C3F-5E75-438D-983F-B0B999184716}" type="presParOf" srcId="{68C9CE55-E916-4A00-A922-04FFF58D46FF}" destId="{3DB4614B-448B-4307-BB4C-C469F091FC63}" srcOrd="9" destOrd="0" presId="urn:microsoft.com/office/officeart/2011/layout/HexagonRadial"/>
    <dgm:cxn modelId="{7C1EAEA6-4DF2-4AC0-907E-4E0786DA3A97}" type="presParOf" srcId="{3DB4614B-448B-4307-BB4C-C469F091FC63}" destId="{88FA1F94-BEFF-438C-8791-6FDED11C786E}" srcOrd="0" destOrd="0" presId="urn:microsoft.com/office/officeart/2011/layout/HexagonRadial"/>
    <dgm:cxn modelId="{B8D5BEA1-4DB2-4AB7-BD49-2A43B4CE0471}" type="presParOf" srcId="{68C9CE55-E916-4A00-A922-04FFF58D46FF}" destId="{8000226C-D3E9-4956-A00A-C819B2812507}" srcOrd="10" destOrd="0" presId="urn:microsoft.com/office/officeart/2011/layout/HexagonRadial"/>
    <dgm:cxn modelId="{642691BB-BE3A-4ABA-BE3C-68B2F34E937E}" type="presParOf" srcId="{68C9CE55-E916-4A00-A922-04FFF58D46FF}" destId="{34FB4EC8-A57F-41CC-9250-DD7F804A9392}" srcOrd="11" destOrd="0" presId="urn:microsoft.com/office/officeart/2011/layout/HexagonRadial"/>
    <dgm:cxn modelId="{1C11D2DF-E8FC-4A6C-A236-96D9A939A4F7}" type="presParOf" srcId="{34FB4EC8-A57F-41CC-9250-DD7F804A9392}" destId="{E978F1E2-A3AE-431A-912F-507065D4A624}" srcOrd="0" destOrd="0" presId="urn:microsoft.com/office/officeart/2011/layout/HexagonRadial"/>
    <dgm:cxn modelId="{FC407952-2FD6-480F-8F4C-6280DFC306A3}" type="presParOf" srcId="{68C9CE55-E916-4A00-A922-04FFF58D46FF}" destId="{ACFC7FF6-F9D0-4408-A21B-F6FF0BE59E4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A3870-74F8-4E63-9C43-9621A76A6593}" type="doc">
      <dgm:prSet loTypeId="urn:microsoft.com/office/officeart/2005/8/layout/hierarchy2" loCatId="hierarchy" qsTypeId="urn:microsoft.com/office/officeart/2005/8/quickstyle/simple3" qsCatId="simple" csTypeId="urn:microsoft.com/office/officeart/2005/8/colors/accent2_5" csCatId="accent2" phldr="1"/>
      <dgm:spPr/>
      <dgm:t>
        <a:bodyPr/>
        <a:lstStyle/>
        <a:p>
          <a:endParaRPr lang="fr-FR"/>
        </a:p>
      </dgm:t>
    </dgm:pt>
    <dgm:pt modelId="{4D99CF37-70F0-49B6-81C6-E0A8C4E6D1C7}">
      <dgm:prSet phldrT="[Texte]"/>
      <dgm:spPr/>
      <dgm:t>
        <a:bodyPr/>
        <a:lstStyle/>
        <a:p>
          <a:r>
            <a:rPr lang="fr-FR" dirty="0" smtClean="0"/>
            <a:t>Délai de validité des subventions</a:t>
          </a:r>
        </a:p>
        <a:p>
          <a:r>
            <a:rPr lang="fr-FR" dirty="0" smtClean="0"/>
            <a:t>Pour l’exercice 2019</a:t>
          </a:r>
          <a:endParaRPr lang="fr-FR" dirty="0"/>
        </a:p>
      </dgm:t>
    </dgm:pt>
    <dgm:pt modelId="{1CD0152C-3014-4A7F-97B1-0B5DD5DB6486}" type="parTrans" cxnId="{03269605-F359-4813-A684-F891C9188EC5}">
      <dgm:prSet/>
      <dgm:spPr/>
      <dgm:t>
        <a:bodyPr/>
        <a:lstStyle/>
        <a:p>
          <a:endParaRPr lang="fr-FR"/>
        </a:p>
      </dgm:t>
    </dgm:pt>
    <dgm:pt modelId="{B4F9B4BA-7226-4094-83B5-F6470AD729B0}" type="sibTrans" cxnId="{03269605-F359-4813-A684-F891C9188EC5}">
      <dgm:prSet/>
      <dgm:spPr/>
      <dgm:t>
        <a:bodyPr/>
        <a:lstStyle/>
        <a:p>
          <a:endParaRPr lang="fr-FR"/>
        </a:p>
      </dgm:t>
    </dgm:pt>
    <dgm:pt modelId="{DE0304C4-654B-47F1-B9A7-7AD5A8AC8D56}">
      <dgm:prSet phldrT="[Texte]"/>
      <dgm:spPr/>
      <dgm:t>
        <a:bodyPr/>
        <a:lstStyle/>
        <a:p>
          <a:r>
            <a:rPr lang="fr-FR" dirty="0" smtClean="0"/>
            <a:t>N+2</a:t>
          </a:r>
          <a:endParaRPr lang="fr-FR" dirty="0"/>
        </a:p>
      </dgm:t>
    </dgm:pt>
    <dgm:pt modelId="{62A8E3D1-562F-4C52-84EF-66344366ACBA}" type="parTrans" cxnId="{33953AD5-238C-4A78-8C95-8DE615F80A93}">
      <dgm:prSet/>
      <dgm:spPr/>
      <dgm:t>
        <a:bodyPr/>
        <a:lstStyle/>
        <a:p>
          <a:endParaRPr lang="fr-FR"/>
        </a:p>
      </dgm:t>
    </dgm:pt>
    <dgm:pt modelId="{29A30B84-418D-4029-AB33-BE9154B98D3B}" type="sibTrans" cxnId="{33953AD5-238C-4A78-8C95-8DE615F80A93}">
      <dgm:prSet/>
      <dgm:spPr/>
      <dgm:t>
        <a:bodyPr/>
        <a:lstStyle/>
        <a:p>
          <a:endParaRPr lang="fr-FR"/>
        </a:p>
      </dgm:t>
    </dgm:pt>
    <dgm:pt modelId="{80D8DD65-ACAE-43CE-A631-8D21B55526EE}">
      <dgm:prSet phldrT="[Texte]"/>
      <dgm:spPr/>
      <dgm:t>
        <a:bodyPr/>
        <a:lstStyle/>
        <a:p>
          <a:r>
            <a:rPr lang="fr-FR" dirty="0" smtClean="0"/>
            <a:t>Enveloppes de solidarité</a:t>
          </a:r>
          <a:endParaRPr lang="fr-FR" dirty="0"/>
        </a:p>
      </dgm:t>
    </dgm:pt>
    <dgm:pt modelId="{9286AAAE-0E68-4615-B13F-6AF2CDDC1CB3}" type="parTrans" cxnId="{087F4F43-A13F-437F-A3B2-A8DDB9164363}">
      <dgm:prSet/>
      <dgm:spPr/>
      <dgm:t>
        <a:bodyPr/>
        <a:lstStyle/>
        <a:p>
          <a:endParaRPr lang="fr-FR"/>
        </a:p>
      </dgm:t>
    </dgm:pt>
    <dgm:pt modelId="{CE0CA2C3-2E93-4C41-9986-0C0EF3F003D5}" type="sibTrans" cxnId="{087F4F43-A13F-437F-A3B2-A8DDB9164363}">
      <dgm:prSet/>
      <dgm:spPr/>
      <dgm:t>
        <a:bodyPr/>
        <a:lstStyle/>
        <a:p>
          <a:endParaRPr lang="fr-FR"/>
        </a:p>
      </dgm:t>
    </dgm:pt>
    <dgm:pt modelId="{41BADA72-92DC-4896-98FA-633B96C7E537}">
      <dgm:prSet phldrT="[Texte]"/>
      <dgm:spPr/>
      <dgm:t>
        <a:bodyPr/>
        <a:lstStyle/>
        <a:p>
          <a:r>
            <a:rPr lang="fr-FR" dirty="0" smtClean="0"/>
            <a:t>Enveloppes de voiries communales (2017-2021)</a:t>
          </a:r>
          <a:endParaRPr lang="fr-FR" dirty="0"/>
        </a:p>
      </dgm:t>
    </dgm:pt>
    <dgm:pt modelId="{C0A4C5F1-BA3E-46CC-B3B5-BF29AB230DCC}" type="parTrans" cxnId="{6D45FE05-8E0A-4EDE-9219-9DD24F749F94}">
      <dgm:prSet/>
      <dgm:spPr/>
      <dgm:t>
        <a:bodyPr/>
        <a:lstStyle/>
        <a:p>
          <a:endParaRPr lang="fr-FR"/>
        </a:p>
      </dgm:t>
    </dgm:pt>
    <dgm:pt modelId="{B25271DE-B990-49E7-B84F-1DA69D533D43}" type="sibTrans" cxnId="{6D45FE05-8E0A-4EDE-9219-9DD24F749F94}">
      <dgm:prSet/>
      <dgm:spPr/>
      <dgm:t>
        <a:bodyPr/>
        <a:lstStyle/>
        <a:p>
          <a:endParaRPr lang="fr-FR"/>
        </a:p>
      </dgm:t>
    </dgm:pt>
    <dgm:pt modelId="{982A470E-AC17-40A7-919A-E7A131F41048}">
      <dgm:prSet phldrT="[Texte]"/>
      <dgm:spPr/>
      <dgm:t>
        <a:bodyPr/>
        <a:lstStyle/>
        <a:p>
          <a:r>
            <a:rPr lang="fr-FR" dirty="0" smtClean="0"/>
            <a:t>N+4</a:t>
          </a:r>
          <a:endParaRPr lang="fr-FR" dirty="0"/>
        </a:p>
      </dgm:t>
    </dgm:pt>
    <dgm:pt modelId="{2DD9B3A2-4761-4F30-ABE2-6849B3CB0C88}" type="parTrans" cxnId="{0B5A92E8-9902-491A-9BEA-64684E5C9585}">
      <dgm:prSet/>
      <dgm:spPr/>
      <dgm:t>
        <a:bodyPr/>
        <a:lstStyle/>
        <a:p>
          <a:endParaRPr lang="fr-FR"/>
        </a:p>
      </dgm:t>
    </dgm:pt>
    <dgm:pt modelId="{1ECC5247-D7BE-4CFD-87CF-FB6E49C9C78F}" type="sibTrans" cxnId="{0B5A92E8-9902-491A-9BEA-64684E5C9585}">
      <dgm:prSet/>
      <dgm:spPr/>
      <dgm:t>
        <a:bodyPr/>
        <a:lstStyle/>
        <a:p>
          <a:endParaRPr lang="fr-FR"/>
        </a:p>
      </dgm:t>
    </dgm:pt>
    <dgm:pt modelId="{28C709DA-8F2E-4D9E-9C67-726B944CD51D}">
      <dgm:prSet phldrT="[Texte]"/>
      <dgm:spPr/>
      <dgm:t>
        <a:bodyPr/>
        <a:lstStyle/>
        <a:p>
          <a:r>
            <a:rPr lang="fr-FR" dirty="0" smtClean="0"/>
            <a:t>Enveloppes territorialisées</a:t>
          </a:r>
          <a:endParaRPr lang="fr-FR" dirty="0"/>
        </a:p>
      </dgm:t>
    </dgm:pt>
    <dgm:pt modelId="{D34532B0-9D52-4979-99E6-6F1F33C681C7}" type="parTrans" cxnId="{C1CAC455-449D-48B1-AF27-A6F3DE4D3E74}">
      <dgm:prSet/>
      <dgm:spPr/>
      <dgm:t>
        <a:bodyPr/>
        <a:lstStyle/>
        <a:p>
          <a:endParaRPr lang="fr-FR"/>
        </a:p>
      </dgm:t>
    </dgm:pt>
    <dgm:pt modelId="{DA353527-697E-479F-AB07-13CFF31C3344}" type="sibTrans" cxnId="{C1CAC455-449D-48B1-AF27-A6F3DE4D3E74}">
      <dgm:prSet/>
      <dgm:spPr/>
      <dgm:t>
        <a:bodyPr/>
        <a:lstStyle/>
        <a:p>
          <a:endParaRPr lang="fr-FR"/>
        </a:p>
      </dgm:t>
    </dgm:pt>
    <dgm:pt modelId="{CD3A1C2C-B1CC-4B3C-A3DD-7687F4BA6A27}">
      <dgm:prSet/>
      <dgm:spPr/>
      <dgm:t>
        <a:bodyPr/>
        <a:lstStyle/>
        <a:p>
          <a:r>
            <a:rPr lang="fr-FR" dirty="0" smtClean="0"/>
            <a:t>Enveloppes de voirie communale et rurale (avant 2017)</a:t>
          </a:r>
          <a:endParaRPr lang="fr-FR" dirty="0"/>
        </a:p>
      </dgm:t>
    </dgm:pt>
    <dgm:pt modelId="{23B7A8DD-6392-404F-BD81-2CB628F40437}" type="parTrans" cxnId="{2A79728A-147E-42E7-A5E4-88D900DBE3B9}">
      <dgm:prSet/>
      <dgm:spPr/>
      <dgm:t>
        <a:bodyPr/>
        <a:lstStyle/>
        <a:p>
          <a:endParaRPr lang="fr-FR"/>
        </a:p>
      </dgm:t>
    </dgm:pt>
    <dgm:pt modelId="{B27CAE34-2C2F-4383-A767-466D4D4CFB72}" type="sibTrans" cxnId="{2A79728A-147E-42E7-A5E4-88D900DBE3B9}">
      <dgm:prSet/>
      <dgm:spPr/>
      <dgm:t>
        <a:bodyPr/>
        <a:lstStyle/>
        <a:p>
          <a:endParaRPr lang="fr-FR"/>
        </a:p>
      </dgm:t>
    </dgm:pt>
    <dgm:pt modelId="{EF0C3063-7AEB-4169-9FD7-D8430DDAC3C2}" type="pres">
      <dgm:prSet presAssocID="{CA6A3870-74F8-4E63-9C43-9621A76A6593}" presName="diagram" presStyleCnt="0">
        <dgm:presLayoutVars>
          <dgm:chPref val="1"/>
          <dgm:dir/>
          <dgm:animOne val="branch"/>
          <dgm:animLvl val="lvl"/>
          <dgm:resizeHandles val="exact"/>
        </dgm:presLayoutVars>
      </dgm:prSet>
      <dgm:spPr/>
      <dgm:t>
        <a:bodyPr/>
        <a:lstStyle/>
        <a:p>
          <a:endParaRPr lang="fr-FR"/>
        </a:p>
      </dgm:t>
    </dgm:pt>
    <dgm:pt modelId="{01885D14-9E9F-4A4C-A899-228FEBA80D44}" type="pres">
      <dgm:prSet presAssocID="{4D99CF37-70F0-49B6-81C6-E0A8C4E6D1C7}" presName="root1" presStyleCnt="0"/>
      <dgm:spPr/>
      <dgm:t>
        <a:bodyPr/>
        <a:lstStyle/>
        <a:p>
          <a:endParaRPr lang="fr-FR"/>
        </a:p>
      </dgm:t>
    </dgm:pt>
    <dgm:pt modelId="{31B805F0-87F9-4B87-896C-16BD0BA11650}" type="pres">
      <dgm:prSet presAssocID="{4D99CF37-70F0-49B6-81C6-E0A8C4E6D1C7}" presName="LevelOneTextNode" presStyleLbl="node0" presStyleIdx="0" presStyleCnt="1">
        <dgm:presLayoutVars>
          <dgm:chPref val="3"/>
        </dgm:presLayoutVars>
      </dgm:prSet>
      <dgm:spPr/>
      <dgm:t>
        <a:bodyPr/>
        <a:lstStyle/>
        <a:p>
          <a:endParaRPr lang="fr-FR"/>
        </a:p>
      </dgm:t>
    </dgm:pt>
    <dgm:pt modelId="{E655F12E-784D-4DFE-87B0-5682CEAD1362}" type="pres">
      <dgm:prSet presAssocID="{4D99CF37-70F0-49B6-81C6-E0A8C4E6D1C7}" presName="level2hierChild" presStyleCnt="0"/>
      <dgm:spPr/>
      <dgm:t>
        <a:bodyPr/>
        <a:lstStyle/>
        <a:p>
          <a:endParaRPr lang="fr-FR"/>
        </a:p>
      </dgm:t>
    </dgm:pt>
    <dgm:pt modelId="{A6D669AC-665A-4529-AC81-92FB8B02CD23}" type="pres">
      <dgm:prSet presAssocID="{62A8E3D1-562F-4C52-84EF-66344366ACBA}" presName="conn2-1" presStyleLbl="parChTrans1D2" presStyleIdx="0" presStyleCnt="2"/>
      <dgm:spPr/>
      <dgm:t>
        <a:bodyPr/>
        <a:lstStyle/>
        <a:p>
          <a:endParaRPr lang="fr-FR"/>
        </a:p>
      </dgm:t>
    </dgm:pt>
    <dgm:pt modelId="{901ECBFF-2889-461D-B6A0-B631B4A6F126}" type="pres">
      <dgm:prSet presAssocID="{62A8E3D1-562F-4C52-84EF-66344366ACBA}" presName="connTx" presStyleLbl="parChTrans1D2" presStyleIdx="0" presStyleCnt="2"/>
      <dgm:spPr/>
      <dgm:t>
        <a:bodyPr/>
        <a:lstStyle/>
        <a:p>
          <a:endParaRPr lang="fr-FR"/>
        </a:p>
      </dgm:t>
    </dgm:pt>
    <dgm:pt modelId="{C384D2AA-F1A5-4080-A05C-098A3DE1AB91}" type="pres">
      <dgm:prSet presAssocID="{DE0304C4-654B-47F1-B9A7-7AD5A8AC8D56}" presName="root2" presStyleCnt="0"/>
      <dgm:spPr/>
      <dgm:t>
        <a:bodyPr/>
        <a:lstStyle/>
        <a:p>
          <a:endParaRPr lang="fr-FR"/>
        </a:p>
      </dgm:t>
    </dgm:pt>
    <dgm:pt modelId="{A6529A3B-0A3B-42A3-A68B-5C331A9C5A46}" type="pres">
      <dgm:prSet presAssocID="{DE0304C4-654B-47F1-B9A7-7AD5A8AC8D56}" presName="LevelTwoTextNode" presStyleLbl="node2" presStyleIdx="0" presStyleCnt="2">
        <dgm:presLayoutVars>
          <dgm:chPref val="3"/>
        </dgm:presLayoutVars>
      </dgm:prSet>
      <dgm:spPr/>
      <dgm:t>
        <a:bodyPr/>
        <a:lstStyle/>
        <a:p>
          <a:endParaRPr lang="fr-FR"/>
        </a:p>
      </dgm:t>
    </dgm:pt>
    <dgm:pt modelId="{1A382806-EEEC-40CE-ADE3-8A885BCE0C97}" type="pres">
      <dgm:prSet presAssocID="{DE0304C4-654B-47F1-B9A7-7AD5A8AC8D56}" presName="level3hierChild" presStyleCnt="0"/>
      <dgm:spPr/>
      <dgm:t>
        <a:bodyPr/>
        <a:lstStyle/>
        <a:p>
          <a:endParaRPr lang="fr-FR"/>
        </a:p>
      </dgm:t>
    </dgm:pt>
    <dgm:pt modelId="{278E8965-7B07-4F29-860A-5A09414D1F39}" type="pres">
      <dgm:prSet presAssocID="{9286AAAE-0E68-4615-B13F-6AF2CDDC1CB3}" presName="conn2-1" presStyleLbl="parChTrans1D3" presStyleIdx="0" presStyleCnt="4"/>
      <dgm:spPr/>
      <dgm:t>
        <a:bodyPr/>
        <a:lstStyle/>
        <a:p>
          <a:endParaRPr lang="fr-FR"/>
        </a:p>
      </dgm:t>
    </dgm:pt>
    <dgm:pt modelId="{CCCB4AEC-7C7A-4F50-AC06-DDDC4C4AFEFD}" type="pres">
      <dgm:prSet presAssocID="{9286AAAE-0E68-4615-B13F-6AF2CDDC1CB3}" presName="connTx" presStyleLbl="parChTrans1D3" presStyleIdx="0" presStyleCnt="4"/>
      <dgm:spPr/>
      <dgm:t>
        <a:bodyPr/>
        <a:lstStyle/>
        <a:p>
          <a:endParaRPr lang="fr-FR"/>
        </a:p>
      </dgm:t>
    </dgm:pt>
    <dgm:pt modelId="{9B3CBC48-D9A8-4135-BB14-51EBE41ACC1B}" type="pres">
      <dgm:prSet presAssocID="{80D8DD65-ACAE-43CE-A631-8D21B55526EE}" presName="root2" presStyleCnt="0"/>
      <dgm:spPr/>
      <dgm:t>
        <a:bodyPr/>
        <a:lstStyle/>
        <a:p>
          <a:endParaRPr lang="fr-FR"/>
        </a:p>
      </dgm:t>
    </dgm:pt>
    <dgm:pt modelId="{BD1C229A-6AC4-48BC-9788-D02869ABA1D9}" type="pres">
      <dgm:prSet presAssocID="{80D8DD65-ACAE-43CE-A631-8D21B55526EE}" presName="LevelTwoTextNode" presStyleLbl="node3" presStyleIdx="0" presStyleCnt="4">
        <dgm:presLayoutVars>
          <dgm:chPref val="3"/>
        </dgm:presLayoutVars>
      </dgm:prSet>
      <dgm:spPr/>
      <dgm:t>
        <a:bodyPr/>
        <a:lstStyle/>
        <a:p>
          <a:endParaRPr lang="fr-FR"/>
        </a:p>
      </dgm:t>
    </dgm:pt>
    <dgm:pt modelId="{943C9070-0962-44FB-A8F2-F88A7128FF35}" type="pres">
      <dgm:prSet presAssocID="{80D8DD65-ACAE-43CE-A631-8D21B55526EE}" presName="level3hierChild" presStyleCnt="0"/>
      <dgm:spPr/>
      <dgm:t>
        <a:bodyPr/>
        <a:lstStyle/>
        <a:p>
          <a:endParaRPr lang="fr-FR"/>
        </a:p>
      </dgm:t>
    </dgm:pt>
    <dgm:pt modelId="{58827D3F-C915-4F33-8BF1-A7ED9F78F76E}" type="pres">
      <dgm:prSet presAssocID="{C0A4C5F1-BA3E-46CC-B3B5-BF29AB230DCC}" presName="conn2-1" presStyleLbl="parChTrans1D3" presStyleIdx="1" presStyleCnt="4"/>
      <dgm:spPr/>
      <dgm:t>
        <a:bodyPr/>
        <a:lstStyle/>
        <a:p>
          <a:endParaRPr lang="fr-FR"/>
        </a:p>
      </dgm:t>
    </dgm:pt>
    <dgm:pt modelId="{74629AE9-14A8-4D22-89D0-75432EBBF26B}" type="pres">
      <dgm:prSet presAssocID="{C0A4C5F1-BA3E-46CC-B3B5-BF29AB230DCC}" presName="connTx" presStyleLbl="parChTrans1D3" presStyleIdx="1" presStyleCnt="4"/>
      <dgm:spPr/>
      <dgm:t>
        <a:bodyPr/>
        <a:lstStyle/>
        <a:p>
          <a:endParaRPr lang="fr-FR"/>
        </a:p>
      </dgm:t>
    </dgm:pt>
    <dgm:pt modelId="{B6409769-DCB4-4909-89D8-E11FD5CC5225}" type="pres">
      <dgm:prSet presAssocID="{41BADA72-92DC-4896-98FA-633B96C7E537}" presName="root2" presStyleCnt="0"/>
      <dgm:spPr/>
      <dgm:t>
        <a:bodyPr/>
        <a:lstStyle/>
        <a:p>
          <a:endParaRPr lang="fr-FR"/>
        </a:p>
      </dgm:t>
    </dgm:pt>
    <dgm:pt modelId="{9508A46E-8CE7-4578-9A8C-6435E5D56F9D}" type="pres">
      <dgm:prSet presAssocID="{41BADA72-92DC-4896-98FA-633B96C7E537}" presName="LevelTwoTextNode" presStyleLbl="node3" presStyleIdx="1" presStyleCnt="4">
        <dgm:presLayoutVars>
          <dgm:chPref val="3"/>
        </dgm:presLayoutVars>
      </dgm:prSet>
      <dgm:spPr/>
      <dgm:t>
        <a:bodyPr/>
        <a:lstStyle/>
        <a:p>
          <a:endParaRPr lang="fr-FR"/>
        </a:p>
      </dgm:t>
    </dgm:pt>
    <dgm:pt modelId="{3952890B-02A5-4625-85CC-054C4ACE3F7A}" type="pres">
      <dgm:prSet presAssocID="{41BADA72-92DC-4896-98FA-633B96C7E537}" presName="level3hierChild" presStyleCnt="0"/>
      <dgm:spPr/>
      <dgm:t>
        <a:bodyPr/>
        <a:lstStyle/>
        <a:p>
          <a:endParaRPr lang="fr-FR"/>
        </a:p>
      </dgm:t>
    </dgm:pt>
    <dgm:pt modelId="{C39BCD04-FD57-4340-B944-35D6C20B2CFC}" type="pres">
      <dgm:prSet presAssocID="{2DD9B3A2-4761-4F30-ABE2-6849B3CB0C88}" presName="conn2-1" presStyleLbl="parChTrans1D2" presStyleIdx="1" presStyleCnt="2"/>
      <dgm:spPr/>
      <dgm:t>
        <a:bodyPr/>
        <a:lstStyle/>
        <a:p>
          <a:endParaRPr lang="fr-FR"/>
        </a:p>
      </dgm:t>
    </dgm:pt>
    <dgm:pt modelId="{2CB46AE1-02A5-451F-A09D-F7D1FBDBCFD8}" type="pres">
      <dgm:prSet presAssocID="{2DD9B3A2-4761-4F30-ABE2-6849B3CB0C88}" presName="connTx" presStyleLbl="parChTrans1D2" presStyleIdx="1" presStyleCnt="2"/>
      <dgm:spPr/>
      <dgm:t>
        <a:bodyPr/>
        <a:lstStyle/>
        <a:p>
          <a:endParaRPr lang="fr-FR"/>
        </a:p>
      </dgm:t>
    </dgm:pt>
    <dgm:pt modelId="{BC1F12C2-A153-4B45-B14C-4C67927DA256}" type="pres">
      <dgm:prSet presAssocID="{982A470E-AC17-40A7-919A-E7A131F41048}" presName="root2" presStyleCnt="0"/>
      <dgm:spPr/>
      <dgm:t>
        <a:bodyPr/>
        <a:lstStyle/>
        <a:p>
          <a:endParaRPr lang="fr-FR"/>
        </a:p>
      </dgm:t>
    </dgm:pt>
    <dgm:pt modelId="{0D21D884-6E0C-4E06-B6C4-4D2BD98139A9}" type="pres">
      <dgm:prSet presAssocID="{982A470E-AC17-40A7-919A-E7A131F41048}" presName="LevelTwoTextNode" presStyleLbl="node2" presStyleIdx="1" presStyleCnt="2">
        <dgm:presLayoutVars>
          <dgm:chPref val="3"/>
        </dgm:presLayoutVars>
      </dgm:prSet>
      <dgm:spPr/>
      <dgm:t>
        <a:bodyPr/>
        <a:lstStyle/>
        <a:p>
          <a:endParaRPr lang="fr-FR"/>
        </a:p>
      </dgm:t>
    </dgm:pt>
    <dgm:pt modelId="{7FF6EB13-A70B-420C-8590-A4F49F66541A}" type="pres">
      <dgm:prSet presAssocID="{982A470E-AC17-40A7-919A-E7A131F41048}" presName="level3hierChild" presStyleCnt="0"/>
      <dgm:spPr/>
      <dgm:t>
        <a:bodyPr/>
        <a:lstStyle/>
        <a:p>
          <a:endParaRPr lang="fr-FR"/>
        </a:p>
      </dgm:t>
    </dgm:pt>
    <dgm:pt modelId="{EBBF5C71-80FB-44FF-9AD3-FD108D31C320}" type="pres">
      <dgm:prSet presAssocID="{D34532B0-9D52-4979-99E6-6F1F33C681C7}" presName="conn2-1" presStyleLbl="parChTrans1D3" presStyleIdx="2" presStyleCnt="4"/>
      <dgm:spPr/>
      <dgm:t>
        <a:bodyPr/>
        <a:lstStyle/>
        <a:p>
          <a:endParaRPr lang="fr-FR"/>
        </a:p>
      </dgm:t>
    </dgm:pt>
    <dgm:pt modelId="{0FDFECFD-B626-4572-9BD5-F764417A84D1}" type="pres">
      <dgm:prSet presAssocID="{D34532B0-9D52-4979-99E6-6F1F33C681C7}" presName="connTx" presStyleLbl="parChTrans1D3" presStyleIdx="2" presStyleCnt="4"/>
      <dgm:spPr/>
      <dgm:t>
        <a:bodyPr/>
        <a:lstStyle/>
        <a:p>
          <a:endParaRPr lang="fr-FR"/>
        </a:p>
      </dgm:t>
    </dgm:pt>
    <dgm:pt modelId="{C64C1206-0526-466A-A17E-CAE8DB864441}" type="pres">
      <dgm:prSet presAssocID="{28C709DA-8F2E-4D9E-9C67-726B944CD51D}" presName="root2" presStyleCnt="0"/>
      <dgm:spPr/>
      <dgm:t>
        <a:bodyPr/>
        <a:lstStyle/>
        <a:p>
          <a:endParaRPr lang="fr-FR"/>
        </a:p>
      </dgm:t>
    </dgm:pt>
    <dgm:pt modelId="{5ED1927A-9433-4AFE-ACC6-A03F27A8FD78}" type="pres">
      <dgm:prSet presAssocID="{28C709DA-8F2E-4D9E-9C67-726B944CD51D}" presName="LevelTwoTextNode" presStyleLbl="node3" presStyleIdx="2" presStyleCnt="4">
        <dgm:presLayoutVars>
          <dgm:chPref val="3"/>
        </dgm:presLayoutVars>
      </dgm:prSet>
      <dgm:spPr/>
      <dgm:t>
        <a:bodyPr/>
        <a:lstStyle/>
        <a:p>
          <a:endParaRPr lang="fr-FR"/>
        </a:p>
      </dgm:t>
    </dgm:pt>
    <dgm:pt modelId="{32CB98A7-EBD0-4C17-8D4C-F118B05C6398}" type="pres">
      <dgm:prSet presAssocID="{28C709DA-8F2E-4D9E-9C67-726B944CD51D}" presName="level3hierChild" presStyleCnt="0"/>
      <dgm:spPr/>
      <dgm:t>
        <a:bodyPr/>
        <a:lstStyle/>
        <a:p>
          <a:endParaRPr lang="fr-FR"/>
        </a:p>
      </dgm:t>
    </dgm:pt>
    <dgm:pt modelId="{511639E4-630D-4E3E-802F-2EC1D721E56D}" type="pres">
      <dgm:prSet presAssocID="{23B7A8DD-6392-404F-BD81-2CB628F40437}" presName="conn2-1" presStyleLbl="parChTrans1D3" presStyleIdx="3" presStyleCnt="4"/>
      <dgm:spPr/>
      <dgm:t>
        <a:bodyPr/>
        <a:lstStyle/>
        <a:p>
          <a:endParaRPr lang="fr-FR"/>
        </a:p>
      </dgm:t>
    </dgm:pt>
    <dgm:pt modelId="{C0C585F4-BA23-43A9-9186-9737AE36C2DD}" type="pres">
      <dgm:prSet presAssocID="{23B7A8DD-6392-404F-BD81-2CB628F40437}" presName="connTx" presStyleLbl="parChTrans1D3" presStyleIdx="3" presStyleCnt="4"/>
      <dgm:spPr/>
      <dgm:t>
        <a:bodyPr/>
        <a:lstStyle/>
        <a:p>
          <a:endParaRPr lang="fr-FR"/>
        </a:p>
      </dgm:t>
    </dgm:pt>
    <dgm:pt modelId="{1A61D634-1C66-4C1B-8B49-235C4489ECB8}" type="pres">
      <dgm:prSet presAssocID="{CD3A1C2C-B1CC-4B3C-A3DD-7687F4BA6A27}" presName="root2" presStyleCnt="0"/>
      <dgm:spPr/>
      <dgm:t>
        <a:bodyPr/>
        <a:lstStyle/>
        <a:p>
          <a:endParaRPr lang="fr-FR"/>
        </a:p>
      </dgm:t>
    </dgm:pt>
    <dgm:pt modelId="{2FC8393C-5520-444A-A121-6EA64439F4DC}" type="pres">
      <dgm:prSet presAssocID="{CD3A1C2C-B1CC-4B3C-A3DD-7687F4BA6A27}" presName="LevelTwoTextNode" presStyleLbl="node3" presStyleIdx="3" presStyleCnt="4">
        <dgm:presLayoutVars>
          <dgm:chPref val="3"/>
        </dgm:presLayoutVars>
      </dgm:prSet>
      <dgm:spPr/>
      <dgm:t>
        <a:bodyPr/>
        <a:lstStyle/>
        <a:p>
          <a:endParaRPr lang="fr-FR"/>
        </a:p>
      </dgm:t>
    </dgm:pt>
    <dgm:pt modelId="{D926C140-AE9A-48BE-A49A-82D92D6C784F}" type="pres">
      <dgm:prSet presAssocID="{CD3A1C2C-B1CC-4B3C-A3DD-7687F4BA6A27}" presName="level3hierChild" presStyleCnt="0"/>
      <dgm:spPr/>
      <dgm:t>
        <a:bodyPr/>
        <a:lstStyle/>
        <a:p>
          <a:endParaRPr lang="fr-FR"/>
        </a:p>
      </dgm:t>
    </dgm:pt>
  </dgm:ptLst>
  <dgm:cxnLst>
    <dgm:cxn modelId="{33953AD5-238C-4A78-8C95-8DE615F80A93}" srcId="{4D99CF37-70F0-49B6-81C6-E0A8C4E6D1C7}" destId="{DE0304C4-654B-47F1-B9A7-7AD5A8AC8D56}" srcOrd="0" destOrd="0" parTransId="{62A8E3D1-562F-4C52-84EF-66344366ACBA}" sibTransId="{29A30B84-418D-4029-AB33-BE9154B98D3B}"/>
    <dgm:cxn modelId="{C1CAC455-449D-48B1-AF27-A6F3DE4D3E74}" srcId="{982A470E-AC17-40A7-919A-E7A131F41048}" destId="{28C709DA-8F2E-4D9E-9C67-726B944CD51D}" srcOrd="0" destOrd="0" parTransId="{D34532B0-9D52-4979-99E6-6F1F33C681C7}" sibTransId="{DA353527-697E-479F-AB07-13CFF31C3344}"/>
    <dgm:cxn modelId="{43DA9045-170C-4DA1-8F6F-C2416C3935DB}" type="presOf" srcId="{D34532B0-9D52-4979-99E6-6F1F33C681C7}" destId="{EBBF5C71-80FB-44FF-9AD3-FD108D31C320}" srcOrd="0" destOrd="0" presId="urn:microsoft.com/office/officeart/2005/8/layout/hierarchy2"/>
    <dgm:cxn modelId="{C3FAFA8C-76DD-4E61-B923-FCD683B5ECD1}" type="presOf" srcId="{9286AAAE-0E68-4615-B13F-6AF2CDDC1CB3}" destId="{278E8965-7B07-4F29-860A-5A09414D1F39}" srcOrd="0" destOrd="0" presId="urn:microsoft.com/office/officeart/2005/8/layout/hierarchy2"/>
    <dgm:cxn modelId="{B2C7407B-62C9-412E-8F7D-8AB3784CA9AC}" type="presOf" srcId="{DE0304C4-654B-47F1-B9A7-7AD5A8AC8D56}" destId="{A6529A3B-0A3B-42A3-A68B-5C331A9C5A46}" srcOrd="0" destOrd="0" presId="urn:microsoft.com/office/officeart/2005/8/layout/hierarchy2"/>
    <dgm:cxn modelId="{2A79728A-147E-42E7-A5E4-88D900DBE3B9}" srcId="{982A470E-AC17-40A7-919A-E7A131F41048}" destId="{CD3A1C2C-B1CC-4B3C-A3DD-7687F4BA6A27}" srcOrd="1" destOrd="0" parTransId="{23B7A8DD-6392-404F-BD81-2CB628F40437}" sibTransId="{B27CAE34-2C2F-4383-A767-466D4D4CFB72}"/>
    <dgm:cxn modelId="{F04C9F3C-D3FF-44C5-9EBF-C5FE25D94A57}" type="presOf" srcId="{23B7A8DD-6392-404F-BD81-2CB628F40437}" destId="{511639E4-630D-4E3E-802F-2EC1D721E56D}" srcOrd="0" destOrd="0" presId="urn:microsoft.com/office/officeart/2005/8/layout/hierarchy2"/>
    <dgm:cxn modelId="{454BA9B4-2D4C-4065-9655-A71BDD729316}" type="presOf" srcId="{41BADA72-92DC-4896-98FA-633B96C7E537}" destId="{9508A46E-8CE7-4578-9A8C-6435E5D56F9D}" srcOrd="0" destOrd="0" presId="urn:microsoft.com/office/officeart/2005/8/layout/hierarchy2"/>
    <dgm:cxn modelId="{0B5A92E8-9902-491A-9BEA-64684E5C9585}" srcId="{4D99CF37-70F0-49B6-81C6-E0A8C4E6D1C7}" destId="{982A470E-AC17-40A7-919A-E7A131F41048}" srcOrd="1" destOrd="0" parTransId="{2DD9B3A2-4761-4F30-ABE2-6849B3CB0C88}" sibTransId="{1ECC5247-D7BE-4CFD-87CF-FB6E49C9C78F}"/>
    <dgm:cxn modelId="{9E5FC318-0C71-46CB-A869-9817CE9EC62E}" type="presOf" srcId="{4D99CF37-70F0-49B6-81C6-E0A8C4E6D1C7}" destId="{31B805F0-87F9-4B87-896C-16BD0BA11650}" srcOrd="0" destOrd="0" presId="urn:microsoft.com/office/officeart/2005/8/layout/hierarchy2"/>
    <dgm:cxn modelId="{2A98C44E-F314-4DFF-849B-1E19F1DF08C5}" type="presOf" srcId="{9286AAAE-0E68-4615-B13F-6AF2CDDC1CB3}" destId="{CCCB4AEC-7C7A-4F50-AC06-DDDC4C4AFEFD}" srcOrd="1" destOrd="0" presId="urn:microsoft.com/office/officeart/2005/8/layout/hierarchy2"/>
    <dgm:cxn modelId="{9F10D970-A9D3-498B-9F3F-676565A26750}" type="presOf" srcId="{62A8E3D1-562F-4C52-84EF-66344366ACBA}" destId="{901ECBFF-2889-461D-B6A0-B631B4A6F126}" srcOrd="1" destOrd="0" presId="urn:microsoft.com/office/officeart/2005/8/layout/hierarchy2"/>
    <dgm:cxn modelId="{2A6E03C6-1C6A-435C-9528-6B241015BA63}" type="presOf" srcId="{28C709DA-8F2E-4D9E-9C67-726B944CD51D}" destId="{5ED1927A-9433-4AFE-ACC6-A03F27A8FD78}" srcOrd="0" destOrd="0" presId="urn:microsoft.com/office/officeart/2005/8/layout/hierarchy2"/>
    <dgm:cxn modelId="{2A1745FA-6906-4AD2-8939-9E7EF03882BD}" type="presOf" srcId="{80D8DD65-ACAE-43CE-A631-8D21B55526EE}" destId="{BD1C229A-6AC4-48BC-9788-D02869ABA1D9}" srcOrd="0" destOrd="0" presId="urn:microsoft.com/office/officeart/2005/8/layout/hierarchy2"/>
    <dgm:cxn modelId="{639BC921-418F-4766-AD2C-2F9649AD8C6A}" type="presOf" srcId="{CA6A3870-74F8-4E63-9C43-9621A76A6593}" destId="{EF0C3063-7AEB-4169-9FD7-D8430DDAC3C2}" srcOrd="0" destOrd="0" presId="urn:microsoft.com/office/officeart/2005/8/layout/hierarchy2"/>
    <dgm:cxn modelId="{B7AB97AF-F476-495D-8B18-EFA3A30CCE76}" type="presOf" srcId="{C0A4C5F1-BA3E-46CC-B3B5-BF29AB230DCC}" destId="{74629AE9-14A8-4D22-89D0-75432EBBF26B}" srcOrd="1" destOrd="0" presId="urn:microsoft.com/office/officeart/2005/8/layout/hierarchy2"/>
    <dgm:cxn modelId="{53789337-6FFD-4490-AE47-BAB34EDE1012}" type="presOf" srcId="{982A470E-AC17-40A7-919A-E7A131F41048}" destId="{0D21D884-6E0C-4E06-B6C4-4D2BD98139A9}" srcOrd="0" destOrd="0" presId="urn:microsoft.com/office/officeart/2005/8/layout/hierarchy2"/>
    <dgm:cxn modelId="{087F4F43-A13F-437F-A3B2-A8DDB9164363}" srcId="{DE0304C4-654B-47F1-B9A7-7AD5A8AC8D56}" destId="{80D8DD65-ACAE-43CE-A631-8D21B55526EE}" srcOrd="0" destOrd="0" parTransId="{9286AAAE-0E68-4615-B13F-6AF2CDDC1CB3}" sibTransId="{CE0CA2C3-2E93-4C41-9986-0C0EF3F003D5}"/>
    <dgm:cxn modelId="{F5EFA94F-0324-46B3-BF22-A8568D04D484}" type="presOf" srcId="{2DD9B3A2-4761-4F30-ABE2-6849B3CB0C88}" destId="{2CB46AE1-02A5-451F-A09D-F7D1FBDBCFD8}" srcOrd="1" destOrd="0" presId="urn:microsoft.com/office/officeart/2005/8/layout/hierarchy2"/>
    <dgm:cxn modelId="{29D6C776-2BCB-44BE-A675-C0BF581B44DD}" type="presOf" srcId="{D34532B0-9D52-4979-99E6-6F1F33C681C7}" destId="{0FDFECFD-B626-4572-9BD5-F764417A84D1}" srcOrd="1" destOrd="0" presId="urn:microsoft.com/office/officeart/2005/8/layout/hierarchy2"/>
    <dgm:cxn modelId="{7B33F10E-1364-498E-AC8B-D8355B14F3EC}" type="presOf" srcId="{23B7A8DD-6392-404F-BD81-2CB628F40437}" destId="{C0C585F4-BA23-43A9-9186-9737AE36C2DD}" srcOrd="1" destOrd="0" presId="urn:microsoft.com/office/officeart/2005/8/layout/hierarchy2"/>
    <dgm:cxn modelId="{DC2DB2F0-EC81-433E-ACA2-714CCD82B8AD}" type="presOf" srcId="{CD3A1C2C-B1CC-4B3C-A3DD-7687F4BA6A27}" destId="{2FC8393C-5520-444A-A121-6EA64439F4DC}" srcOrd="0" destOrd="0" presId="urn:microsoft.com/office/officeart/2005/8/layout/hierarchy2"/>
    <dgm:cxn modelId="{2F634378-F848-4A37-98E9-B2DF2C447659}" type="presOf" srcId="{2DD9B3A2-4761-4F30-ABE2-6849B3CB0C88}" destId="{C39BCD04-FD57-4340-B944-35D6C20B2CFC}" srcOrd="0" destOrd="0" presId="urn:microsoft.com/office/officeart/2005/8/layout/hierarchy2"/>
    <dgm:cxn modelId="{6D45FE05-8E0A-4EDE-9219-9DD24F749F94}" srcId="{DE0304C4-654B-47F1-B9A7-7AD5A8AC8D56}" destId="{41BADA72-92DC-4896-98FA-633B96C7E537}" srcOrd="1" destOrd="0" parTransId="{C0A4C5F1-BA3E-46CC-B3B5-BF29AB230DCC}" sibTransId="{B25271DE-B990-49E7-B84F-1DA69D533D43}"/>
    <dgm:cxn modelId="{A457F69E-09C4-426B-BEBE-F4C2E1AAC210}" type="presOf" srcId="{62A8E3D1-562F-4C52-84EF-66344366ACBA}" destId="{A6D669AC-665A-4529-AC81-92FB8B02CD23}" srcOrd="0" destOrd="0" presId="urn:microsoft.com/office/officeart/2005/8/layout/hierarchy2"/>
    <dgm:cxn modelId="{6B7BF30B-9D49-4BE7-B08D-0F7FD6FB94A2}" type="presOf" srcId="{C0A4C5F1-BA3E-46CC-B3B5-BF29AB230DCC}" destId="{58827D3F-C915-4F33-8BF1-A7ED9F78F76E}" srcOrd="0" destOrd="0" presId="urn:microsoft.com/office/officeart/2005/8/layout/hierarchy2"/>
    <dgm:cxn modelId="{03269605-F359-4813-A684-F891C9188EC5}" srcId="{CA6A3870-74F8-4E63-9C43-9621A76A6593}" destId="{4D99CF37-70F0-49B6-81C6-E0A8C4E6D1C7}" srcOrd="0" destOrd="0" parTransId="{1CD0152C-3014-4A7F-97B1-0B5DD5DB6486}" sibTransId="{B4F9B4BA-7226-4094-83B5-F6470AD729B0}"/>
    <dgm:cxn modelId="{1F6EBE64-B294-4E36-83A3-D573EDB35E51}" type="presParOf" srcId="{EF0C3063-7AEB-4169-9FD7-D8430DDAC3C2}" destId="{01885D14-9E9F-4A4C-A899-228FEBA80D44}" srcOrd="0" destOrd="0" presId="urn:microsoft.com/office/officeart/2005/8/layout/hierarchy2"/>
    <dgm:cxn modelId="{74F9F07C-AD3E-453D-8627-947C824B7535}" type="presParOf" srcId="{01885D14-9E9F-4A4C-A899-228FEBA80D44}" destId="{31B805F0-87F9-4B87-896C-16BD0BA11650}" srcOrd="0" destOrd="0" presId="urn:microsoft.com/office/officeart/2005/8/layout/hierarchy2"/>
    <dgm:cxn modelId="{65D5FDD1-708B-45A2-8EC5-5262CED00392}" type="presParOf" srcId="{01885D14-9E9F-4A4C-A899-228FEBA80D44}" destId="{E655F12E-784D-4DFE-87B0-5682CEAD1362}" srcOrd="1" destOrd="0" presId="urn:microsoft.com/office/officeart/2005/8/layout/hierarchy2"/>
    <dgm:cxn modelId="{4D2128CB-B8B4-4AFA-80AC-BCDA95EBBA74}" type="presParOf" srcId="{E655F12E-784D-4DFE-87B0-5682CEAD1362}" destId="{A6D669AC-665A-4529-AC81-92FB8B02CD23}" srcOrd="0" destOrd="0" presId="urn:microsoft.com/office/officeart/2005/8/layout/hierarchy2"/>
    <dgm:cxn modelId="{A92AB0DA-8F95-455E-BF4C-5B795330C18D}" type="presParOf" srcId="{A6D669AC-665A-4529-AC81-92FB8B02CD23}" destId="{901ECBFF-2889-461D-B6A0-B631B4A6F126}" srcOrd="0" destOrd="0" presId="urn:microsoft.com/office/officeart/2005/8/layout/hierarchy2"/>
    <dgm:cxn modelId="{6333DDFE-76C6-4FEE-8A92-20176224CD07}" type="presParOf" srcId="{E655F12E-784D-4DFE-87B0-5682CEAD1362}" destId="{C384D2AA-F1A5-4080-A05C-098A3DE1AB91}" srcOrd="1" destOrd="0" presId="urn:microsoft.com/office/officeart/2005/8/layout/hierarchy2"/>
    <dgm:cxn modelId="{FE165438-681B-41AB-98FD-CEC303F04AC5}" type="presParOf" srcId="{C384D2AA-F1A5-4080-A05C-098A3DE1AB91}" destId="{A6529A3B-0A3B-42A3-A68B-5C331A9C5A46}" srcOrd="0" destOrd="0" presId="urn:microsoft.com/office/officeart/2005/8/layout/hierarchy2"/>
    <dgm:cxn modelId="{8005AA5F-9608-463F-8E5F-14F11500F219}" type="presParOf" srcId="{C384D2AA-F1A5-4080-A05C-098A3DE1AB91}" destId="{1A382806-EEEC-40CE-ADE3-8A885BCE0C97}" srcOrd="1" destOrd="0" presId="urn:microsoft.com/office/officeart/2005/8/layout/hierarchy2"/>
    <dgm:cxn modelId="{1354FC01-C47E-447B-A87E-54BA91DFB458}" type="presParOf" srcId="{1A382806-EEEC-40CE-ADE3-8A885BCE0C97}" destId="{278E8965-7B07-4F29-860A-5A09414D1F39}" srcOrd="0" destOrd="0" presId="urn:microsoft.com/office/officeart/2005/8/layout/hierarchy2"/>
    <dgm:cxn modelId="{47C32F83-B458-4AF5-BB8B-33B8AF5645F9}" type="presParOf" srcId="{278E8965-7B07-4F29-860A-5A09414D1F39}" destId="{CCCB4AEC-7C7A-4F50-AC06-DDDC4C4AFEFD}" srcOrd="0" destOrd="0" presId="urn:microsoft.com/office/officeart/2005/8/layout/hierarchy2"/>
    <dgm:cxn modelId="{3DEF860C-537A-476E-827A-EDCD87B368E8}" type="presParOf" srcId="{1A382806-EEEC-40CE-ADE3-8A885BCE0C97}" destId="{9B3CBC48-D9A8-4135-BB14-51EBE41ACC1B}" srcOrd="1" destOrd="0" presId="urn:microsoft.com/office/officeart/2005/8/layout/hierarchy2"/>
    <dgm:cxn modelId="{2B817880-3470-42DF-98D8-06D6F7343EE8}" type="presParOf" srcId="{9B3CBC48-D9A8-4135-BB14-51EBE41ACC1B}" destId="{BD1C229A-6AC4-48BC-9788-D02869ABA1D9}" srcOrd="0" destOrd="0" presId="urn:microsoft.com/office/officeart/2005/8/layout/hierarchy2"/>
    <dgm:cxn modelId="{D3E4316C-BAD3-44EE-ABC0-4B4C1FD632B9}" type="presParOf" srcId="{9B3CBC48-D9A8-4135-BB14-51EBE41ACC1B}" destId="{943C9070-0962-44FB-A8F2-F88A7128FF35}" srcOrd="1" destOrd="0" presId="urn:microsoft.com/office/officeart/2005/8/layout/hierarchy2"/>
    <dgm:cxn modelId="{00191228-EDDA-499E-8C23-04A91160BD3E}" type="presParOf" srcId="{1A382806-EEEC-40CE-ADE3-8A885BCE0C97}" destId="{58827D3F-C915-4F33-8BF1-A7ED9F78F76E}" srcOrd="2" destOrd="0" presId="urn:microsoft.com/office/officeart/2005/8/layout/hierarchy2"/>
    <dgm:cxn modelId="{9F683641-4883-4F4C-B4AB-B250F4177ED9}" type="presParOf" srcId="{58827D3F-C915-4F33-8BF1-A7ED9F78F76E}" destId="{74629AE9-14A8-4D22-89D0-75432EBBF26B}" srcOrd="0" destOrd="0" presId="urn:microsoft.com/office/officeart/2005/8/layout/hierarchy2"/>
    <dgm:cxn modelId="{A51898C7-2C05-4874-94A5-FE8C12B06EDE}" type="presParOf" srcId="{1A382806-EEEC-40CE-ADE3-8A885BCE0C97}" destId="{B6409769-DCB4-4909-89D8-E11FD5CC5225}" srcOrd="3" destOrd="0" presId="urn:microsoft.com/office/officeart/2005/8/layout/hierarchy2"/>
    <dgm:cxn modelId="{EC9CDED8-8F27-4F21-BA29-4B18FFF70D79}" type="presParOf" srcId="{B6409769-DCB4-4909-89D8-E11FD5CC5225}" destId="{9508A46E-8CE7-4578-9A8C-6435E5D56F9D}" srcOrd="0" destOrd="0" presId="urn:microsoft.com/office/officeart/2005/8/layout/hierarchy2"/>
    <dgm:cxn modelId="{FE95344E-5771-422C-850C-3E1A3F87DF82}" type="presParOf" srcId="{B6409769-DCB4-4909-89D8-E11FD5CC5225}" destId="{3952890B-02A5-4625-85CC-054C4ACE3F7A}" srcOrd="1" destOrd="0" presId="urn:microsoft.com/office/officeart/2005/8/layout/hierarchy2"/>
    <dgm:cxn modelId="{DD77FB46-AF82-4D8A-80B4-06920F4A1B68}" type="presParOf" srcId="{E655F12E-784D-4DFE-87B0-5682CEAD1362}" destId="{C39BCD04-FD57-4340-B944-35D6C20B2CFC}" srcOrd="2" destOrd="0" presId="urn:microsoft.com/office/officeart/2005/8/layout/hierarchy2"/>
    <dgm:cxn modelId="{6A49D6CD-3468-4FE8-A4E9-D27F2064D415}" type="presParOf" srcId="{C39BCD04-FD57-4340-B944-35D6C20B2CFC}" destId="{2CB46AE1-02A5-451F-A09D-F7D1FBDBCFD8}" srcOrd="0" destOrd="0" presId="urn:microsoft.com/office/officeart/2005/8/layout/hierarchy2"/>
    <dgm:cxn modelId="{17ACB60E-81A7-48D0-9C69-45EC28E4B07F}" type="presParOf" srcId="{E655F12E-784D-4DFE-87B0-5682CEAD1362}" destId="{BC1F12C2-A153-4B45-B14C-4C67927DA256}" srcOrd="3" destOrd="0" presId="urn:microsoft.com/office/officeart/2005/8/layout/hierarchy2"/>
    <dgm:cxn modelId="{F9F4559E-87E4-4947-B2F0-A6FFCEFBB812}" type="presParOf" srcId="{BC1F12C2-A153-4B45-B14C-4C67927DA256}" destId="{0D21D884-6E0C-4E06-B6C4-4D2BD98139A9}" srcOrd="0" destOrd="0" presId="urn:microsoft.com/office/officeart/2005/8/layout/hierarchy2"/>
    <dgm:cxn modelId="{692A7443-28B7-4090-83E6-DEEFFBAC8ABA}" type="presParOf" srcId="{BC1F12C2-A153-4B45-B14C-4C67927DA256}" destId="{7FF6EB13-A70B-420C-8590-A4F49F66541A}" srcOrd="1" destOrd="0" presId="urn:microsoft.com/office/officeart/2005/8/layout/hierarchy2"/>
    <dgm:cxn modelId="{D16F96C9-C819-44D2-A37D-B52CEC4BB9C1}" type="presParOf" srcId="{7FF6EB13-A70B-420C-8590-A4F49F66541A}" destId="{EBBF5C71-80FB-44FF-9AD3-FD108D31C320}" srcOrd="0" destOrd="0" presId="urn:microsoft.com/office/officeart/2005/8/layout/hierarchy2"/>
    <dgm:cxn modelId="{C70F9EF9-3C3A-4020-B14C-97D8B30D7980}" type="presParOf" srcId="{EBBF5C71-80FB-44FF-9AD3-FD108D31C320}" destId="{0FDFECFD-B626-4572-9BD5-F764417A84D1}" srcOrd="0" destOrd="0" presId="urn:microsoft.com/office/officeart/2005/8/layout/hierarchy2"/>
    <dgm:cxn modelId="{652744A3-9C0C-4BE6-9C9D-37DC1EAC6FBD}" type="presParOf" srcId="{7FF6EB13-A70B-420C-8590-A4F49F66541A}" destId="{C64C1206-0526-466A-A17E-CAE8DB864441}" srcOrd="1" destOrd="0" presId="urn:microsoft.com/office/officeart/2005/8/layout/hierarchy2"/>
    <dgm:cxn modelId="{9D6A58F4-5E8D-4391-A7BF-36199FBA9C35}" type="presParOf" srcId="{C64C1206-0526-466A-A17E-CAE8DB864441}" destId="{5ED1927A-9433-4AFE-ACC6-A03F27A8FD78}" srcOrd="0" destOrd="0" presId="urn:microsoft.com/office/officeart/2005/8/layout/hierarchy2"/>
    <dgm:cxn modelId="{BA150E00-B6E4-4496-BBBF-72AC9A9CDB7C}" type="presParOf" srcId="{C64C1206-0526-466A-A17E-CAE8DB864441}" destId="{32CB98A7-EBD0-4C17-8D4C-F118B05C6398}" srcOrd="1" destOrd="0" presId="urn:microsoft.com/office/officeart/2005/8/layout/hierarchy2"/>
    <dgm:cxn modelId="{9A7725EB-F72A-425D-8A17-4774B9AB4B76}" type="presParOf" srcId="{7FF6EB13-A70B-420C-8590-A4F49F66541A}" destId="{511639E4-630D-4E3E-802F-2EC1D721E56D}" srcOrd="2" destOrd="0" presId="urn:microsoft.com/office/officeart/2005/8/layout/hierarchy2"/>
    <dgm:cxn modelId="{192AF29F-E1BF-40F5-B5AA-064C376AAC37}" type="presParOf" srcId="{511639E4-630D-4E3E-802F-2EC1D721E56D}" destId="{C0C585F4-BA23-43A9-9186-9737AE36C2DD}" srcOrd="0" destOrd="0" presId="urn:microsoft.com/office/officeart/2005/8/layout/hierarchy2"/>
    <dgm:cxn modelId="{00A5D855-FE7F-4763-8165-091AA2044A0D}" type="presParOf" srcId="{7FF6EB13-A70B-420C-8590-A4F49F66541A}" destId="{1A61D634-1C66-4C1B-8B49-235C4489ECB8}" srcOrd="3" destOrd="0" presId="urn:microsoft.com/office/officeart/2005/8/layout/hierarchy2"/>
    <dgm:cxn modelId="{6B5321BC-6108-4725-8570-ABD79946BD09}" type="presParOf" srcId="{1A61D634-1C66-4C1B-8B49-235C4489ECB8}" destId="{2FC8393C-5520-444A-A121-6EA64439F4DC}" srcOrd="0" destOrd="0" presId="urn:microsoft.com/office/officeart/2005/8/layout/hierarchy2"/>
    <dgm:cxn modelId="{5B1FA9D4-2F64-48BD-AC05-5A0D31DAD427}" type="presParOf" srcId="{1A61D634-1C66-4C1B-8B49-235C4489ECB8}" destId="{D926C140-AE9A-48BE-A49A-82D92D6C784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34920-BD68-4303-B713-570E08332413}" type="doc">
      <dgm:prSet loTypeId="urn:microsoft.com/office/officeart/2005/8/layout/venn1" loCatId="relationship" qsTypeId="urn:microsoft.com/office/officeart/2005/8/quickstyle/simple3" qsCatId="simple" csTypeId="urn:microsoft.com/office/officeart/2005/8/colors/colorful1" csCatId="colorful" phldr="1"/>
      <dgm:spPr/>
    </dgm:pt>
    <dgm:pt modelId="{09732E7C-1DAC-47CE-A9B0-69382833B5B3}">
      <dgm:prSet phldrT="[Texte]"/>
      <dgm:spPr/>
      <dgm:t>
        <a:bodyPr/>
        <a:lstStyle/>
        <a:p>
          <a:r>
            <a:rPr lang="fr-FR" b="1" dirty="0" smtClean="0"/>
            <a:t>Caducité des subventions au 31 décembre 2019</a:t>
          </a:r>
          <a:endParaRPr lang="fr-FR" b="1" dirty="0"/>
        </a:p>
      </dgm:t>
    </dgm:pt>
    <dgm:pt modelId="{0046CFDC-9EB8-44B1-85AC-0C6A514DA23F}" type="parTrans" cxnId="{B8CB941E-83CC-4E05-91D9-9C13DF760312}">
      <dgm:prSet/>
      <dgm:spPr/>
      <dgm:t>
        <a:bodyPr/>
        <a:lstStyle/>
        <a:p>
          <a:endParaRPr lang="fr-FR"/>
        </a:p>
      </dgm:t>
    </dgm:pt>
    <dgm:pt modelId="{0031BB91-8DDA-4095-9D73-A08F4693C1F7}" type="sibTrans" cxnId="{B8CB941E-83CC-4E05-91D9-9C13DF760312}">
      <dgm:prSet/>
      <dgm:spPr/>
      <dgm:t>
        <a:bodyPr/>
        <a:lstStyle/>
        <a:p>
          <a:endParaRPr lang="fr-FR"/>
        </a:p>
      </dgm:t>
    </dgm:pt>
    <dgm:pt modelId="{582C0207-370C-4961-B427-74D8AECE0078}">
      <dgm:prSet phldrT="[Texte]"/>
      <dgm:spPr>
        <a:ln>
          <a:solidFill>
            <a:schemeClr val="accent3">
              <a:lumMod val="95000"/>
            </a:schemeClr>
          </a:solidFill>
        </a:ln>
      </dgm:spPr>
      <dgm:t>
        <a:bodyPr/>
        <a:lstStyle/>
        <a:p>
          <a:r>
            <a:rPr lang="fr-FR" b="0" dirty="0" smtClean="0"/>
            <a:t>Enveloppes de solidarité 2017</a:t>
          </a:r>
          <a:endParaRPr lang="fr-FR" b="0" dirty="0"/>
        </a:p>
      </dgm:t>
    </dgm:pt>
    <dgm:pt modelId="{56D26FF0-1E73-40CC-BC8E-88DC65F58C3E}" type="parTrans" cxnId="{0CED17F4-B565-42BB-B543-D4466BE202D6}">
      <dgm:prSet/>
      <dgm:spPr/>
      <dgm:t>
        <a:bodyPr/>
        <a:lstStyle/>
        <a:p>
          <a:endParaRPr lang="fr-FR"/>
        </a:p>
      </dgm:t>
    </dgm:pt>
    <dgm:pt modelId="{EA4B3380-367C-4643-AD6C-B3C40DE84939}" type="sibTrans" cxnId="{0CED17F4-B565-42BB-B543-D4466BE202D6}">
      <dgm:prSet/>
      <dgm:spPr/>
      <dgm:t>
        <a:bodyPr/>
        <a:lstStyle/>
        <a:p>
          <a:endParaRPr lang="fr-FR"/>
        </a:p>
      </dgm:t>
    </dgm:pt>
    <dgm:pt modelId="{81959FDB-7801-4D85-9099-DB60A7420D2A}">
      <dgm:prSet phldrT="[Texte]"/>
      <dgm:spPr/>
      <dgm:t>
        <a:bodyPr/>
        <a:lstStyle/>
        <a:p>
          <a:r>
            <a:rPr lang="fr-FR" b="0" dirty="0" smtClean="0"/>
            <a:t>Enveloppes de voiries communales 2015 et 2017</a:t>
          </a:r>
          <a:endParaRPr lang="fr-FR" b="0" dirty="0"/>
        </a:p>
      </dgm:t>
    </dgm:pt>
    <dgm:pt modelId="{CC280589-7250-4DC7-92CF-065D9D398C3F}" type="parTrans" cxnId="{513A3FD0-3952-4D8A-8B18-9E554E29D337}">
      <dgm:prSet/>
      <dgm:spPr/>
      <dgm:t>
        <a:bodyPr/>
        <a:lstStyle/>
        <a:p>
          <a:endParaRPr lang="fr-FR"/>
        </a:p>
      </dgm:t>
    </dgm:pt>
    <dgm:pt modelId="{FF570DC1-DD66-4AAD-913B-214C6637F34D}" type="sibTrans" cxnId="{513A3FD0-3952-4D8A-8B18-9E554E29D337}">
      <dgm:prSet/>
      <dgm:spPr/>
      <dgm:t>
        <a:bodyPr/>
        <a:lstStyle/>
        <a:p>
          <a:endParaRPr lang="fr-FR"/>
        </a:p>
      </dgm:t>
    </dgm:pt>
    <dgm:pt modelId="{9BFE9E9A-CCFE-44F8-8991-79C190113A3E}" type="pres">
      <dgm:prSet presAssocID="{3D834920-BD68-4303-B713-570E08332413}" presName="compositeShape" presStyleCnt="0">
        <dgm:presLayoutVars>
          <dgm:chMax val="7"/>
          <dgm:dir/>
          <dgm:resizeHandles val="exact"/>
        </dgm:presLayoutVars>
      </dgm:prSet>
      <dgm:spPr/>
    </dgm:pt>
    <dgm:pt modelId="{FFA9231C-7CD7-4D4A-B97F-7AFB452DAB0E}" type="pres">
      <dgm:prSet presAssocID="{09732E7C-1DAC-47CE-A9B0-69382833B5B3}" presName="circ1" presStyleLbl="vennNode1" presStyleIdx="0" presStyleCnt="3" custLinFactNeighborX="-891" custLinFactNeighborY="-7571"/>
      <dgm:spPr/>
      <dgm:t>
        <a:bodyPr/>
        <a:lstStyle/>
        <a:p>
          <a:endParaRPr lang="fr-FR"/>
        </a:p>
      </dgm:t>
    </dgm:pt>
    <dgm:pt modelId="{4DC79AA3-D8C3-4AEB-BBA1-22D8B4D1B213}" type="pres">
      <dgm:prSet presAssocID="{09732E7C-1DAC-47CE-A9B0-69382833B5B3}" presName="circ1Tx" presStyleLbl="revTx" presStyleIdx="0" presStyleCnt="0">
        <dgm:presLayoutVars>
          <dgm:chMax val="0"/>
          <dgm:chPref val="0"/>
          <dgm:bulletEnabled val="1"/>
        </dgm:presLayoutVars>
      </dgm:prSet>
      <dgm:spPr/>
      <dgm:t>
        <a:bodyPr/>
        <a:lstStyle/>
        <a:p>
          <a:endParaRPr lang="fr-FR"/>
        </a:p>
      </dgm:t>
    </dgm:pt>
    <dgm:pt modelId="{1A994552-AA46-4711-9AB1-1F700A98016F}" type="pres">
      <dgm:prSet presAssocID="{582C0207-370C-4961-B427-74D8AECE0078}" presName="circ2" presStyleLbl="vennNode1" presStyleIdx="1" presStyleCnt="3"/>
      <dgm:spPr/>
      <dgm:t>
        <a:bodyPr/>
        <a:lstStyle/>
        <a:p>
          <a:endParaRPr lang="fr-FR"/>
        </a:p>
      </dgm:t>
    </dgm:pt>
    <dgm:pt modelId="{506C3A21-794A-4799-984E-2CE7C25C4BE0}" type="pres">
      <dgm:prSet presAssocID="{582C0207-370C-4961-B427-74D8AECE0078}" presName="circ2Tx" presStyleLbl="revTx" presStyleIdx="0" presStyleCnt="0">
        <dgm:presLayoutVars>
          <dgm:chMax val="0"/>
          <dgm:chPref val="0"/>
          <dgm:bulletEnabled val="1"/>
        </dgm:presLayoutVars>
      </dgm:prSet>
      <dgm:spPr/>
      <dgm:t>
        <a:bodyPr/>
        <a:lstStyle/>
        <a:p>
          <a:endParaRPr lang="fr-FR"/>
        </a:p>
      </dgm:t>
    </dgm:pt>
    <dgm:pt modelId="{732135C1-0994-472D-947B-2B497E8D0B82}" type="pres">
      <dgm:prSet presAssocID="{81959FDB-7801-4D85-9099-DB60A7420D2A}" presName="circ3" presStyleLbl="vennNode1" presStyleIdx="2" presStyleCnt="3" custLinFactNeighborX="-8462" custLinFactNeighborY="-7744"/>
      <dgm:spPr/>
      <dgm:t>
        <a:bodyPr/>
        <a:lstStyle/>
        <a:p>
          <a:endParaRPr lang="fr-FR"/>
        </a:p>
      </dgm:t>
    </dgm:pt>
    <dgm:pt modelId="{EE61BD92-547D-4A63-8B1C-9700C435CD70}" type="pres">
      <dgm:prSet presAssocID="{81959FDB-7801-4D85-9099-DB60A7420D2A}" presName="circ3Tx" presStyleLbl="revTx" presStyleIdx="0" presStyleCnt="0">
        <dgm:presLayoutVars>
          <dgm:chMax val="0"/>
          <dgm:chPref val="0"/>
          <dgm:bulletEnabled val="1"/>
        </dgm:presLayoutVars>
      </dgm:prSet>
      <dgm:spPr/>
      <dgm:t>
        <a:bodyPr/>
        <a:lstStyle/>
        <a:p>
          <a:endParaRPr lang="fr-FR"/>
        </a:p>
      </dgm:t>
    </dgm:pt>
  </dgm:ptLst>
  <dgm:cxnLst>
    <dgm:cxn modelId="{0CED17F4-B565-42BB-B543-D4466BE202D6}" srcId="{3D834920-BD68-4303-B713-570E08332413}" destId="{582C0207-370C-4961-B427-74D8AECE0078}" srcOrd="1" destOrd="0" parTransId="{56D26FF0-1E73-40CC-BC8E-88DC65F58C3E}" sibTransId="{EA4B3380-367C-4643-AD6C-B3C40DE84939}"/>
    <dgm:cxn modelId="{EDD2E0B5-408C-4797-8CF2-EFA5214E2DC2}" type="presOf" srcId="{582C0207-370C-4961-B427-74D8AECE0078}" destId="{1A994552-AA46-4711-9AB1-1F700A98016F}" srcOrd="0" destOrd="0" presId="urn:microsoft.com/office/officeart/2005/8/layout/venn1"/>
    <dgm:cxn modelId="{513A3FD0-3952-4D8A-8B18-9E554E29D337}" srcId="{3D834920-BD68-4303-B713-570E08332413}" destId="{81959FDB-7801-4D85-9099-DB60A7420D2A}" srcOrd="2" destOrd="0" parTransId="{CC280589-7250-4DC7-92CF-065D9D398C3F}" sibTransId="{FF570DC1-DD66-4AAD-913B-214C6637F34D}"/>
    <dgm:cxn modelId="{71E037A7-1FE9-4576-A7FD-5403BCCAB7BA}" type="presOf" srcId="{582C0207-370C-4961-B427-74D8AECE0078}" destId="{506C3A21-794A-4799-984E-2CE7C25C4BE0}" srcOrd="1" destOrd="0" presId="urn:microsoft.com/office/officeart/2005/8/layout/venn1"/>
    <dgm:cxn modelId="{B8CB941E-83CC-4E05-91D9-9C13DF760312}" srcId="{3D834920-BD68-4303-B713-570E08332413}" destId="{09732E7C-1DAC-47CE-A9B0-69382833B5B3}" srcOrd="0" destOrd="0" parTransId="{0046CFDC-9EB8-44B1-85AC-0C6A514DA23F}" sibTransId="{0031BB91-8DDA-4095-9D73-A08F4693C1F7}"/>
    <dgm:cxn modelId="{D0FFE8B6-E349-4F51-A969-CBCC222A4E1C}" type="presOf" srcId="{81959FDB-7801-4D85-9099-DB60A7420D2A}" destId="{732135C1-0994-472D-947B-2B497E8D0B82}" srcOrd="0" destOrd="0" presId="urn:microsoft.com/office/officeart/2005/8/layout/venn1"/>
    <dgm:cxn modelId="{730DEA46-7F79-48F1-ADA7-1B9E75731F04}" type="presOf" srcId="{09732E7C-1DAC-47CE-A9B0-69382833B5B3}" destId="{FFA9231C-7CD7-4D4A-B97F-7AFB452DAB0E}" srcOrd="0" destOrd="0" presId="urn:microsoft.com/office/officeart/2005/8/layout/venn1"/>
    <dgm:cxn modelId="{28C5FDE3-39BD-4472-9B36-9BBDACC66B20}" type="presOf" srcId="{81959FDB-7801-4D85-9099-DB60A7420D2A}" destId="{EE61BD92-547D-4A63-8B1C-9700C435CD70}" srcOrd="1" destOrd="0" presId="urn:microsoft.com/office/officeart/2005/8/layout/venn1"/>
    <dgm:cxn modelId="{9187ECAD-EDB6-4C93-8DF5-C979B40B1C4D}" type="presOf" srcId="{3D834920-BD68-4303-B713-570E08332413}" destId="{9BFE9E9A-CCFE-44F8-8991-79C190113A3E}" srcOrd="0" destOrd="0" presId="urn:microsoft.com/office/officeart/2005/8/layout/venn1"/>
    <dgm:cxn modelId="{65E86927-1C82-40A4-B04D-D0ACB1EC35D2}" type="presOf" srcId="{09732E7C-1DAC-47CE-A9B0-69382833B5B3}" destId="{4DC79AA3-D8C3-4AEB-BBA1-22D8B4D1B213}" srcOrd="1" destOrd="0" presId="urn:microsoft.com/office/officeart/2005/8/layout/venn1"/>
    <dgm:cxn modelId="{07640C33-EBCD-4B6B-8657-46B06C889354}" type="presParOf" srcId="{9BFE9E9A-CCFE-44F8-8991-79C190113A3E}" destId="{FFA9231C-7CD7-4D4A-B97F-7AFB452DAB0E}" srcOrd="0" destOrd="0" presId="urn:microsoft.com/office/officeart/2005/8/layout/venn1"/>
    <dgm:cxn modelId="{210238CC-D3B7-488C-8D38-688D3C11277D}" type="presParOf" srcId="{9BFE9E9A-CCFE-44F8-8991-79C190113A3E}" destId="{4DC79AA3-D8C3-4AEB-BBA1-22D8B4D1B213}" srcOrd="1" destOrd="0" presId="urn:microsoft.com/office/officeart/2005/8/layout/venn1"/>
    <dgm:cxn modelId="{2DA050E7-B9AA-44A4-95D5-DD53E8807E5F}" type="presParOf" srcId="{9BFE9E9A-CCFE-44F8-8991-79C190113A3E}" destId="{1A994552-AA46-4711-9AB1-1F700A98016F}" srcOrd="2" destOrd="0" presId="urn:microsoft.com/office/officeart/2005/8/layout/venn1"/>
    <dgm:cxn modelId="{09509E52-FE80-40F8-B6AE-EB0D8B674134}" type="presParOf" srcId="{9BFE9E9A-CCFE-44F8-8991-79C190113A3E}" destId="{506C3A21-794A-4799-984E-2CE7C25C4BE0}" srcOrd="3" destOrd="0" presId="urn:microsoft.com/office/officeart/2005/8/layout/venn1"/>
    <dgm:cxn modelId="{9E6485DF-C716-48A8-8324-67F515A15102}" type="presParOf" srcId="{9BFE9E9A-CCFE-44F8-8991-79C190113A3E}" destId="{732135C1-0994-472D-947B-2B497E8D0B82}" srcOrd="4" destOrd="0" presId="urn:microsoft.com/office/officeart/2005/8/layout/venn1"/>
    <dgm:cxn modelId="{37AFBCA3-6879-40FE-9A5D-918503226CFA}" type="presParOf" srcId="{9BFE9E9A-CCFE-44F8-8991-79C190113A3E}" destId="{EE61BD92-547D-4A63-8B1C-9700C435CD7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3B28D-0D00-4FC1-8083-33173206C467}">
      <dsp:nvSpPr>
        <dsp:cNvPr id="0" name=""/>
        <dsp:cNvSpPr/>
      </dsp:nvSpPr>
      <dsp:spPr>
        <a:xfrm>
          <a:off x="2628034" y="1583900"/>
          <a:ext cx="1983094" cy="1715456"/>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Les dispositifs 2017-2021</a:t>
          </a:r>
        </a:p>
      </dsp:txBody>
      <dsp:txXfrm>
        <a:off x="2956660" y="1868175"/>
        <a:ext cx="1325842" cy="1146906"/>
      </dsp:txXfrm>
    </dsp:sp>
    <dsp:sp modelId="{B85EFDB1-B7D8-4FDA-820E-7778EB54B5DC}">
      <dsp:nvSpPr>
        <dsp:cNvPr id="0" name=""/>
        <dsp:cNvSpPr/>
      </dsp:nvSpPr>
      <dsp:spPr>
        <a:xfrm>
          <a:off x="3778412" y="739479"/>
          <a:ext cx="748215" cy="64468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CA7F1C9-197D-42EE-A68E-79F8D571684A}">
      <dsp:nvSpPr>
        <dsp:cNvPr id="0" name=""/>
        <dsp:cNvSpPr/>
      </dsp:nvSpPr>
      <dsp:spPr>
        <a:xfrm>
          <a:off x="2692292" y="60047"/>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Fonds de solidarité</a:t>
          </a:r>
        </a:p>
      </dsp:txBody>
      <dsp:txXfrm>
        <a:off x="2961611" y="293039"/>
        <a:ext cx="1086493" cy="939945"/>
      </dsp:txXfrm>
    </dsp:sp>
    <dsp:sp modelId="{B44E0BE2-029D-45C5-88E3-821CAE2D9B73}">
      <dsp:nvSpPr>
        <dsp:cNvPr id="0" name=""/>
        <dsp:cNvSpPr/>
      </dsp:nvSpPr>
      <dsp:spPr>
        <a:xfrm>
          <a:off x="4651638" y="1944700"/>
          <a:ext cx="748215" cy="64468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A404280-EC64-4D6A-8962-5D2C3C48BB4E}">
      <dsp:nvSpPr>
        <dsp:cNvPr id="0" name=""/>
        <dsp:cNvSpPr/>
      </dsp:nvSpPr>
      <dsp:spPr>
        <a:xfrm>
          <a:off x="4170944" y="872628"/>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Enveloppe territorialisée</a:t>
          </a:r>
        </a:p>
      </dsp:txBody>
      <dsp:txXfrm>
        <a:off x="4440263" y="1105620"/>
        <a:ext cx="1086493" cy="939945"/>
      </dsp:txXfrm>
    </dsp:sp>
    <dsp:sp modelId="{CC7B57B0-CE98-4C82-8A54-153AC7F70FA5}">
      <dsp:nvSpPr>
        <dsp:cNvPr id="0" name=""/>
        <dsp:cNvSpPr/>
      </dsp:nvSpPr>
      <dsp:spPr>
        <a:xfrm>
          <a:off x="4045039" y="3305168"/>
          <a:ext cx="748215" cy="64468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C4490D27-1A8E-483B-8DEE-5535E6FF899D}">
      <dsp:nvSpPr>
        <dsp:cNvPr id="0" name=""/>
        <dsp:cNvSpPr/>
      </dsp:nvSpPr>
      <dsp:spPr>
        <a:xfrm>
          <a:off x="4176616" y="2601177"/>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Contrats négociés</a:t>
          </a:r>
        </a:p>
      </dsp:txBody>
      <dsp:txXfrm>
        <a:off x="4445935" y="2834169"/>
        <a:ext cx="1086493" cy="939945"/>
      </dsp:txXfrm>
    </dsp:sp>
    <dsp:sp modelId="{88FA1F94-BEFF-438C-8791-6FDED11C786E}">
      <dsp:nvSpPr>
        <dsp:cNvPr id="0" name=""/>
        <dsp:cNvSpPr/>
      </dsp:nvSpPr>
      <dsp:spPr>
        <a:xfrm>
          <a:off x="2540304" y="3446390"/>
          <a:ext cx="748215" cy="64468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DC6F8E7C-4A70-4F90-9D79-1DF002F43A2A}">
      <dsp:nvSpPr>
        <dsp:cNvPr id="0" name=""/>
        <dsp:cNvSpPr/>
      </dsp:nvSpPr>
      <dsp:spPr>
        <a:xfrm>
          <a:off x="2719285" y="3430430"/>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Appels à partenariat</a:t>
          </a:r>
        </a:p>
      </dsp:txBody>
      <dsp:txXfrm>
        <a:off x="2988604" y="3663422"/>
        <a:ext cx="1086493" cy="939945"/>
      </dsp:txXfrm>
    </dsp:sp>
    <dsp:sp modelId="{E978F1E2-A3AE-431A-912F-507065D4A624}">
      <dsp:nvSpPr>
        <dsp:cNvPr id="0" name=""/>
        <dsp:cNvSpPr/>
      </dsp:nvSpPr>
      <dsp:spPr>
        <a:xfrm>
          <a:off x="1652778" y="2241652"/>
          <a:ext cx="748215" cy="64468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000226C-D3E9-4956-A00A-C819B2812507}">
      <dsp:nvSpPr>
        <dsp:cNvPr id="0" name=""/>
        <dsp:cNvSpPr/>
      </dsp:nvSpPr>
      <dsp:spPr>
        <a:xfrm>
          <a:off x="1221931" y="2565688"/>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Enveloppe exceptionnelle</a:t>
          </a:r>
        </a:p>
      </dsp:txBody>
      <dsp:txXfrm>
        <a:off x="1491250" y="2798680"/>
        <a:ext cx="1086493" cy="939945"/>
      </dsp:txXfrm>
    </dsp:sp>
    <dsp:sp modelId="{ACFC7FF6-F9D0-4408-A21B-F6FF0BE59E48}">
      <dsp:nvSpPr>
        <dsp:cNvPr id="0" name=""/>
        <dsp:cNvSpPr/>
      </dsp:nvSpPr>
      <dsp:spPr>
        <a:xfrm>
          <a:off x="1221931" y="862806"/>
          <a:ext cx="1625131" cy="1405929"/>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a:t>Enveloppe communes urbaines</a:t>
          </a:r>
        </a:p>
      </dsp:txBody>
      <dsp:txXfrm>
        <a:off x="1491250" y="1095798"/>
        <a:ext cx="1086493" cy="939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05F0-87F9-4B87-896C-16BD0BA11650}">
      <dsp:nvSpPr>
        <dsp:cNvPr id="0" name=""/>
        <dsp:cNvSpPr/>
      </dsp:nvSpPr>
      <dsp:spPr>
        <a:xfrm>
          <a:off x="3343" y="1496398"/>
          <a:ext cx="1359221" cy="679610"/>
        </a:xfrm>
        <a:prstGeom prst="roundRect">
          <a:avLst>
            <a:gd name="adj" fmla="val 10000"/>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Délai de validité des subventions</a:t>
          </a:r>
        </a:p>
        <a:p>
          <a:pPr lvl="0" algn="ctr" defTabSz="533400">
            <a:lnSpc>
              <a:spcPct val="90000"/>
            </a:lnSpc>
            <a:spcBef>
              <a:spcPct val="0"/>
            </a:spcBef>
            <a:spcAft>
              <a:spcPct val="35000"/>
            </a:spcAft>
          </a:pPr>
          <a:r>
            <a:rPr lang="fr-FR" sz="1200" kern="1200" dirty="0" smtClean="0"/>
            <a:t>Pour l’exercice 2019</a:t>
          </a:r>
          <a:endParaRPr lang="fr-FR" sz="1200" kern="1200" dirty="0"/>
        </a:p>
      </dsp:txBody>
      <dsp:txXfrm>
        <a:off x="23248" y="1516303"/>
        <a:ext cx="1319411" cy="639800"/>
      </dsp:txXfrm>
    </dsp:sp>
    <dsp:sp modelId="{A6D669AC-665A-4529-AC81-92FB8B02CD23}">
      <dsp:nvSpPr>
        <dsp:cNvPr id="0" name=""/>
        <dsp:cNvSpPr/>
      </dsp:nvSpPr>
      <dsp:spPr>
        <a:xfrm rot="18289469">
          <a:off x="1158378" y="1428772"/>
          <a:ext cx="952061" cy="33310"/>
        </a:xfrm>
        <a:custGeom>
          <a:avLst/>
          <a:gdLst/>
          <a:ahLst/>
          <a:cxnLst/>
          <a:rect l="0" t="0" r="0" b="0"/>
          <a:pathLst>
            <a:path>
              <a:moveTo>
                <a:pt x="0" y="16655"/>
              </a:moveTo>
              <a:lnTo>
                <a:pt x="952061" y="1665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610607" y="1421626"/>
        <a:ext cx="47603" cy="47603"/>
      </dsp:txXfrm>
    </dsp:sp>
    <dsp:sp modelId="{A6529A3B-0A3B-42A3-A68B-5C331A9C5A46}">
      <dsp:nvSpPr>
        <dsp:cNvPr id="0" name=""/>
        <dsp:cNvSpPr/>
      </dsp:nvSpPr>
      <dsp:spPr>
        <a:xfrm>
          <a:off x="1906253" y="714846"/>
          <a:ext cx="1359221" cy="679610"/>
        </a:xfrm>
        <a:prstGeom prst="roundRect">
          <a:avLst>
            <a:gd name="adj" fmla="val 10000"/>
          </a:avLst>
        </a:prstGeom>
        <a:gradFill rotWithShape="0">
          <a:gsLst>
            <a:gs pos="0">
              <a:schemeClr val="accent2">
                <a:alpha val="70000"/>
                <a:hueOff val="0"/>
                <a:satOff val="0"/>
                <a:lumOff val="0"/>
                <a:alphaOff val="0"/>
                <a:lumMod val="110000"/>
                <a:satMod val="105000"/>
                <a:tint val="67000"/>
              </a:schemeClr>
            </a:gs>
            <a:gs pos="50000">
              <a:schemeClr val="accent2">
                <a:alpha val="70000"/>
                <a:hueOff val="0"/>
                <a:satOff val="0"/>
                <a:lumOff val="0"/>
                <a:alphaOff val="0"/>
                <a:lumMod val="105000"/>
                <a:satMod val="103000"/>
                <a:tint val="73000"/>
              </a:schemeClr>
            </a:gs>
            <a:gs pos="100000">
              <a:schemeClr val="accent2">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N+2</a:t>
          </a:r>
          <a:endParaRPr lang="fr-FR" sz="1200" kern="1200" dirty="0"/>
        </a:p>
      </dsp:txBody>
      <dsp:txXfrm>
        <a:off x="1926158" y="734751"/>
        <a:ext cx="1319411" cy="639800"/>
      </dsp:txXfrm>
    </dsp:sp>
    <dsp:sp modelId="{278E8965-7B07-4F29-860A-5A09414D1F39}">
      <dsp:nvSpPr>
        <dsp:cNvPr id="0" name=""/>
        <dsp:cNvSpPr/>
      </dsp:nvSpPr>
      <dsp:spPr>
        <a:xfrm rot="19457599">
          <a:off x="3202541" y="842608"/>
          <a:ext cx="669554" cy="33310"/>
        </a:xfrm>
        <a:custGeom>
          <a:avLst/>
          <a:gdLst/>
          <a:ahLst/>
          <a:cxnLst/>
          <a:rect l="0" t="0" r="0" b="0"/>
          <a:pathLst>
            <a:path>
              <a:moveTo>
                <a:pt x="0" y="16655"/>
              </a:moveTo>
              <a:lnTo>
                <a:pt x="669554" y="1665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520580" y="842524"/>
        <a:ext cx="33477" cy="33477"/>
      </dsp:txXfrm>
    </dsp:sp>
    <dsp:sp modelId="{BD1C229A-6AC4-48BC-9788-D02869ABA1D9}">
      <dsp:nvSpPr>
        <dsp:cNvPr id="0" name=""/>
        <dsp:cNvSpPr/>
      </dsp:nvSpPr>
      <dsp:spPr>
        <a:xfrm>
          <a:off x="3809163" y="324070"/>
          <a:ext cx="1359221" cy="679610"/>
        </a:xfrm>
        <a:prstGeom prst="roundRect">
          <a:avLst>
            <a:gd name="adj" fmla="val 10000"/>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Enveloppes de solidarité</a:t>
          </a:r>
          <a:endParaRPr lang="fr-FR" sz="1200" kern="1200" dirty="0"/>
        </a:p>
      </dsp:txBody>
      <dsp:txXfrm>
        <a:off x="3829068" y="343975"/>
        <a:ext cx="1319411" cy="639800"/>
      </dsp:txXfrm>
    </dsp:sp>
    <dsp:sp modelId="{58827D3F-C915-4F33-8BF1-A7ED9F78F76E}">
      <dsp:nvSpPr>
        <dsp:cNvPr id="0" name=""/>
        <dsp:cNvSpPr/>
      </dsp:nvSpPr>
      <dsp:spPr>
        <a:xfrm rot="2142401">
          <a:off x="3202541" y="1233384"/>
          <a:ext cx="669554" cy="33310"/>
        </a:xfrm>
        <a:custGeom>
          <a:avLst/>
          <a:gdLst/>
          <a:ahLst/>
          <a:cxnLst/>
          <a:rect l="0" t="0" r="0" b="0"/>
          <a:pathLst>
            <a:path>
              <a:moveTo>
                <a:pt x="0" y="16655"/>
              </a:moveTo>
              <a:lnTo>
                <a:pt x="669554" y="1665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520580" y="1233300"/>
        <a:ext cx="33477" cy="33477"/>
      </dsp:txXfrm>
    </dsp:sp>
    <dsp:sp modelId="{9508A46E-8CE7-4578-9A8C-6435E5D56F9D}">
      <dsp:nvSpPr>
        <dsp:cNvPr id="0" name=""/>
        <dsp:cNvSpPr/>
      </dsp:nvSpPr>
      <dsp:spPr>
        <a:xfrm>
          <a:off x="3809163" y="1105622"/>
          <a:ext cx="1359221" cy="679610"/>
        </a:xfrm>
        <a:prstGeom prst="roundRect">
          <a:avLst>
            <a:gd name="adj" fmla="val 10000"/>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Enveloppes de voiries communales (2017-2021)</a:t>
          </a:r>
          <a:endParaRPr lang="fr-FR" sz="1200" kern="1200" dirty="0"/>
        </a:p>
      </dsp:txBody>
      <dsp:txXfrm>
        <a:off x="3829068" y="1125527"/>
        <a:ext cx="1319411" cy="639800"/>
      </dsp:txXfrm>
    </dsp:sp>
    <dsp:sp modelId="{C39BCD04-FD57-4340-B944-35D6C20B2CFC}">
      <dsp:nvSpPr>
        <dsp:cNvPr id="0" name=""/>
        <dsp:cNvSpPr/>
      </dsp:nvSpPr>
      <dsp:spPr>
        <a:xfrm rot="3310531">
          <a:off x="1158378" y="2210324"/>
          <a:ext cx="952061" cy="33310"/>
        </a:xfrm>
        <a:custGeom>
          <a:avLst/>
          <a:gdLst/>
          <a:ahLst/>
          <a:cxnLst/>
          <a:rect l="0" t="0" r="0" b="0"/>
          <a:pathLst>
            <a:path>
              <a:moveTo>
                <a:pt x="0" y="16655"/>
              </a:moveTo>
              <a:lnTo>
                <a:pt x="952061" y="1665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610607" y="2203178"/>
        <a:ext cx="47603" cy="47603"/>
      </dsp:txXfrm>
    </dsp:sp>
    <dsp:sp modelId="{0D21D884-6E0C-4E06-B6C4-4D2BD98139A9}">
      <dsp:nvSpPr>
        <dsp:cNvPr id="0" name=""/>
        <dsp:cNvSpPr/>
      </dsp:nvSpPr>
      <dsp:spPr>
        <a:xfrm>
          <a:off x="1906253" y="2277950"/>
          <a:ext cx="1359221" cy="679610"/>
        </a:xfrm>
        <a:prstGeom prst="roundRect">
          <a:avLst>
            <a:gd name="adj" fmla="val 10000"/>
          </a:avLst>
        </a:prstGeom>
        <a:gradFill rotWithShape="0">
          <a:gsLst>
            <a:gs pos="0">
              <a:schemeClr val="accent2">
                <a:alpha val="70000"/>
                <a:hueOff val="0"/>
                <a:satOff val="0"/>
                <a:lumOff val="0"/>
                <a:alphaOff val="0"/>
                <a:lumMod val="110000"/>
                <a:satMod val="105000"/>
                <a:tint val="67000"/>
              </a:schemeClr>
            </a:gs>
            <a:gs pos="50000">
              <a:schemeClr val="accent2">
                <a:alpha val="70000"/>
                <a:hueOff val="0"/>
                <a:satOff val="0"/>
                <a:lumOff val="0"/>
                <a:alphaOff val="0"/>
                <a:lumMod val="105000"/>
                <a:satMod val="103000"/>
                <a:tint val="73000"/>
              </a:schemeClr>
            </a:gs>
            <a:gs pos="100000">
              <a:schemeClr val="accent2">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N+4</a:t>
          </a:r>
          <a:endParaRPr lang="fr-FR" sz="1200" kern="1200" dirty="0"/>
        </a:p>
      </dsp:txBody>
      <dsp:txXfrm>
        <a:off x="1926158" y="2297855"/>
        <a:ext cx="1319411" cy="639800"/>
      </dsp:txXfrm>
    </dsp:sp>
    <dsp:sp modelId="{EBBF5C71-80FB-44FF-9AD3-FD108D31C320}">
      <dsp:nvSpPr>
        <dsp:cNvPr id="0" name=""/>
        <dsp:cNvSpPr/>
      </dsp:nvSpPr>
      <dsp:spPr>
        <a:xfrm rot="19457599">
          <a:off x="3202541" y="2405712"/>
          <a:ext cx="669554" cy="33310"/>
        </a:xfrm>
        <a:custGeom>
          <a:avLst/>
          <a:gdLst/>
          <a:ahLst/>
          <a:cxnLst/>
          <a:rect l="0" t="0" r="0" b="0"/>
          <a:pathLst>
            <a:path>
              <a:moveTo>
                <a:pt x="0" y="16655"/>
              </a:moveTo>
              <a:lnTo>
                <a:pt x="669554" y="1665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520580" y="2405629"/>
        <a:ext cx="33477" cy="33477"/>
      </dsp:txXfrm>
    </dsp:sp>
    <dsp:sp modelId="{5ED1927A-9433-4AFE-ACC6-A03F27A8FD78}">
      <dsp:nvSpPr>
        <dsp:cNvPr id="0" name=""/>
        <dsp:cNvSpPr/>
      </dsp:nvSpPr>
      <dsp:spPr>
        <a:xfrm>
          <a:off x="3809163" y="1887174"/>
          <a:ext cx="1359221" cy="679610"/>
        </a:xfrm>
        <a:prstGeom prst="roundRect">
          <a:avLst>
            <a:gd name="adj" fmla="val 10000"/>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Enveloppes territorialisées</a:t>
          </a:r>
          <a:endParaRPr lang="fr-FR" sz="1200" kern="1200" dirty="0"/>
        </a:p>
      </dsp:txBody>
      <dsp:txXfrm>
        <a:off x="3829068" y="1907079"/>
        <a:ext cx="1319411" cy="639800"/>
      </dsp:txXfrm>
    </dsp:sp>
    <dsp:sp modelId="{511639E4-630D-4E3E-802F-2EC1D721E56D}">
      <dsp:nvSpPr>
        <dsp:cNvPr id="0" name=""/>
        <dsp:cNvSpPr/>
      </dsp:nvSpPr>
      <dsp:spPr>
        <a:xfrm rot="2142401">
          <a:off x="3202541" y="2796489"/>
          <a:ext cx="669554" cy="33310"/>
        </a:xfrm>
        <a:custGeom>
          <a:avLst/>
          <a:gdLst/>
          <a:ahLst/>
          <a:cxnLst/>
          <a:rect l="0" t="0" r="0" b="0"/>
          <a:pathLst>
            <a:path>
              <a:moveTo>
                <a:pt x="0" y="16655"/>
              </a:moveTo>
              <a:lnTo>
                <a:pt x="669554" y="1665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520580" y="2796405"/>
        <a:ext cx="33477" cy="33477"/>
      </dsp:txXfrm>
    </dsp:sp>
    <dsp:sp modelId="{2FC8393C-5520-444A-A121-6EA64439F4DC}">
      <dsp:nvSpPr>
        <dsp:cNvPr id="0" name=""/>
        <dsp:cNvSpPr/>
      </dsp:nvSpPr>
      <dsp:spPr>
        <a:xfrm>
          <a:off x="3809163" y="2668727"/>
          <a:ext cx="1359221" cy="679610"/>
        </a:xfrm>
        <a:prstGeom prst="roundRect">
          <a:avLst>
            <a:gd name="adj" fmla="val 10000"/>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Enveloppes de voirie communale et rurale (avant 2017)</a:t>
          </a:r>
          <a:endParaRPr lang="fr-FR" sz="1200" kern="1200" dirty="0"/>
        </a:p>
      </dsp:txBody>
      <dsp:txXfrm>
        <a:off x="3829068" y="2688632"/>
        <a:ext cx="1319411" cy="639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231C-7CD7-4D4A-B97F-7AFB452DAB0E}">
      <dsp:nvSpPr>
        <dsp:cNvPr id="0" name=""/>
        <dsp:cNvSpPr/>
      </dsp:nvSpPr>
      <dsp:spPr>
        <a:xfrm>
          <a:off x="893912" y="0"/>
          <a:ext cx="1901011" cy="1901011"/>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b="1" kern="1200" dirty="0" smtClean="0"/>
            <a:t>Caducité des subventions au 31 décembre 2019</a:t>
          </a:r>
          <a:endParaRPr lang="fr-FR" sz="1500" b="1" kern="1200" dirty="0"/>
        </a:p>
      </dsp:txBody>
      <dsp:txXfrm>
        <a:off x="1147380" y="332676"/>
        <a:ext cx="1394074" cy="855455"/>
      </dsp:txXfrm>
    </dsp:sp>
    <dsp:sp modelId="{1A994552-AA46-4711-9AB1-1F700A98016F}">
      <dsp:nvSpPr>
        <dsp:cNvPr id="0" name=""/>
        <dsp:cNvSpPr/>
      </dsp:nvSpPr>
      <dsp:spPr>
        <a:xfrm>
          <a:off x="1596798" y="1227736"/>
          <a:ext cx="1901011" cy="1901011"/>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solidFill>
            <a:schemeClr val="accent3">
              <a:lumMod val="95000"/>
            </a:schemeClr>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b="0" kern="1200" dirty="0" smtClean="0"/>
            <a:t>Enveloppes de solidarité 2017</a:t>
          </a:r>
          <a:endParaRPr lang="fr-FR" sz="1500" b="0" kern="1200" dirty="0"/>
        </a:p>
      </dsp:txBody>
      <dsp:txXfrm>
        <a:off x="2178191" y="1718830"/>
        <a:ext cx="1140606" cy="1045556"/>
      </dsp:txXfrm>
    </dsp:sp>
    <dsp:sp modelId="{732135C1-0994-472D-947B-2B497E8D0B82}">
      <dsp:nvSpPr>
        <dsp:cNvPr id="0" name=""/>
        <dsp:cNvSpPr/>
      </dsp:nvSpPr>
      <dsp:spPr>
        <a:xfrm>
          <a:off x="64038" y="1080522"/>
          <a:ext cx="1901011" cy="1901011"/>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b="0" kern="1200" dirty="0" smtClean="0"/>
            <a:t>Enveloppes de voiries communales 2015 et 2017</a:t>
          </a:r>
          <a:endParaRPr lang="fr-FR" sz="1500" b="0" kern="1200" dirty="0"/>
        </a:p>
      </dsp:txBody>
      <dsp:txXfrm>
        <a:off x="243050" y="1571616"/>
        <a:ext cx="1140606" cy="104555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e radial"/>
  <dgm:desc val="Permet de représenter un processus séquentiel associé à une idée ou un thème central. Limité à six formes Niveau 2. Utilisation optimale avec de petites quantités de texte. Le texte non utilisé n’apparaît pas mais reste disponible si vous changez de dispositio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F92E859-041D-48C0-97F8-EF6E835A0E14}" type="datetimeFigureOut">
              <a:rPr lang="fr-FR" smtClean="0"/>
              <a:t>09/12/2019</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00A57DB-2E3F-4F55-B4B0-CD2F90BB1A0C}" type="slidenum">
              <a:rPr lang="fr-FR" smtClean="0"/>
              <a:t>‹N°›</a:t>
            </a:fld>
            <a:endParaRPr lang="fr-FR"/>
          </a:p>
        </p:txBody>
      </p:sp>
    </p:spTree>
    <p:extLst>
      <p:ext uri="{BB962C8B-B14F-4D97-AF65-F5344CB8AC3E}">
        <p14:creationId xmlns:p14="http://schemas.microsoft.com/office/powerpoint/2010/main" val="7478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2519BE58-F0A4-F549-A41B-CDE4D07B6FA2}" type="datetimeFigureOut">
              <a:rPr lang="fr-FR" smtClean="0"/>
              <a:t>09/12/2019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8AA48B7A-89B1-A64B-9A96-A0BE0AB84479}" type="slidenum">
              <a:rPr lang="fr-FR" smtClean="0"/>
              <a:t>‹N°›</a:t>
            </a:fld>
            <a:endParaRPr lang="fr-FR"/>
          </a:p>
        </p:txBody>
      </p:sp>
    </p:spTree>
    <p:extLst>
      <p:ext uri="{BB962C8B-B14F-4D97-AF65-F5344CB8AC3E}">
        <p14:creationId xmlns:p14="http://schemas.microsoft.com/office/powerpoint/2010/main" val="351937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A48B7A-89B1-A64B-9A96-A0BE0AB84479}" type="slidenum">
              <a:rPr lang="fr-FR" smtClean="0"/>
              <a:t>1</a:t>
            </a:fld>
            <a:endParaRPr lang="fr-FR"/>
          </a:p>
        </p:txBody>
      </p:sp>
    </p:spTree>
    <p:extLst>
      <p:ext uri="{BB962C8B-B14F-4D97-AF65-F5344CB8AC3E}">
        <p14:creationId xmlns:p14="http://schemas.microsoft.com/office/powerpoint/2010/main" val="37307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2017</a:t>
            </a:r>
            <a:r>
              <a:rPr lang="fr-FR" baseline="0" dirty="0" smtClean="0"/>
              <a:t> </a:t>
            </a:r>
            <a:r>
              <a:rPr lang="fr-FR" dirty="0" smtClean="0"/>
              <a:t>a été la</a:t>
            </a:r>
            <a:r>
              <a:rPr lang="fr-FR" baseline="0" dirty="0" smtClean="0"/>
              <a:t> mise en place de 6 outils au service de la solidarité territoriale avec à l’AD de décembre 2016 la mise en place du Fonds de solidarité de l’enveloppe territorialisée, les contrat négocié et les appels a partenariat (12 thématiques: un référent par thématique voir annexe au dossier) </a:t>
            </a:r>
            <a:endParaRPr lang="fr-FR" dirty="0"/>
          </a:p>
        </p:txBody>
      </p:sp>
      <p:sp>
        <p:nvSpPr>
          <p:cNvPr id="4" name="Espace réservé du numéro de diapositive 3"/>
          <p:cNvSpPr>
            <a:spLocks noGrp="1"/>
          </p:cNvSpPr>
          <p:nvPr>
            <p:ph type="sldNum" sz="quarter" idx="10"/>
          </p:nvPr>
        </p:nvSpPr>
        <p:spPr/>
        <p:txBody>
          <a:bodyPr/>
          <a:lstStyle/>
          <a:p>
            <a:pPr>
              <a:defRPr/>
            </a:pPr>
            <a:fld id="{E78B51D9-BF2E-4087-B87C-FA0F33030674}" type="slidenum">
              <a:rPr lang="fr-FR" smtClean="0"/>
              <a:pPr>
                <a:defRPr/>
              </a:pPr>
              <a:t>14</a:t>
            </a:fld>
            <a:endParaRPr lang="fr-FR"/>
          </a:p>
        </p:txBody>
      </p:sp>
    </p:spTree>
    <p:extLst>
      <p:ext uri="{BB962C8B-B14F-4D97-AF65-F5344CB8AC3E}">
        <p14:creationId xmlns:p14="http://schemas.microsoft.com/office/powerpoint/2010/main" val="298458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E4E6B75E-DEA4-784E-A264-4BBFEB186B36}"/>
              </a:ext>
            </a:extLst>
          </p:cNvPr>
          <p:cNvPicPr>
            <a:picLocks noChangeAspect="1"/>
          </p:cNvPicPr>
          <p:nvPr userDrawn="1"/>
        </p:nvPicPr>
        <p:blipFill>
          <a:blip r:embed="rId2"/>
          <a:stretch>
            <a:fillRect/>
          </a:stretch>
        </p:blipFill>
        <p:spPr>
          <a:xfrm>
            <a:off x="0" y="0"/>
            <a:ext cx="9180478" cy="6858000"/>
          </a:xfrm>
          <a:prstGeom prst="rect">
            <a:avLst/>
          </a:prstGeom>
        </p:spPr>
      </p:pic>
      <p:sp>
        <p:nvSpPr>
          <p:cNvPr id="2" name="Title 1"/>
          <p:cNvSpPr>
            <a:spLocks noGrp="1"/>
          </p:cNvSpPr>
          <p:nvPr>
            <p:ph type="ctrTitle" hasCustomPrompt="1"/>
          </p:nvPr>
        </p:nvSpPr>
        <p:spPr>
          <a:xfrm>
            <a:off x="685800" y="2127381"/>
            <a:ext cx="7772400" cy="752980"/>
          </a:xfrm>
        </p:spPr>
        <p:txBody>
          <a:bodyPr anchor="t">
            <a:normAutofit/>
          </a:bodyPr>
          <a:lstStyle>
            <a:lvl1pPr algn="ctr">
              <a:defRPr sz="4400">
                <a:solidFill>
                  <a:schemeClr val="bg1"/>
                </a:solidFill>
                <a:latin typeface="+mn-lt"/>
              </a:defRPr>
            </a:lvl1pPr>
          </a:lstStyle>
          <a:p>
            <a:r>
              <a:rPr lang="fr-FR" dirty="0"/>
              <a:t>TITRE - TITRE</a:t>
            </a:r>
            <a:endParaRPr lang="en-US" dirty="0"/>
          </a:p>
        </p:txBody>
      </p:sp>
      <p:sp>
        <p:nvSpPr>
          <p:cNvPr id="4" name="Date Placeholder 3"/>
          <p:cNvSpPr>
            <a:spLocks noGrp="1"/>
          </p:cNvSpPr>
          <p:nvPr>
            <p:ph type="dt" sz="half" idx="10"/>
          </p:nvPr>
        </p:nvSpPr>
        <p:spPr>
          <a:xfrm>
            <a:off x="685800" y="4049487"/>
            <a:ext cx="7772400" cy="522513"/>
          </a:xfrm>
        </p:spPr>
        <p:txBody>
          <a:bodyPr/>
          <a:lstStyle>
            <a:lvl1pPr algn="ctr">
              <a:defRPr sz="2400">
                <a:solidFill>
                  <a:schemeClr val="bg1"/>
                </a:solidFill>
              </a:defRPr>
            </a:lvl1pPr>
          </a:lstStyle>
          <a:p>
            <a:fld id="{4020C7E3-63F5-D24C-A2AD-37E946503D8F}" type="datetimeFigureOut">
              <a:rPr lang="fr-FR" smtClean="0"/>
              <a:pPr/>
              <a:t>09/12/2019</a:t>
            </a:fld>
            <a:endParaRPr lang="fr-FR" dirty="0"/>
          </a:p>
        </p:txBody>
      </p:sp>
    </p:spTree>
    <p:extLst>
      <p:ext uri="{BB962C8B-B14F-4D97-AF65-F5344CB8AC3E}">
        <p14:creationId xmlns:p14="http://schemas.microsoft.com/office/powerpoint/2010/main" val="308085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020C7E3-63F5-D24C-A2AD-37E946503D8F}" type="datetimeFigureOut">
              <a:rPr lang="fr-FR" smtClean="0"/>
              <a:t>09/12/2019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204327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020C7E3-63F5-D24C-A2AD-37E946503D8F}" type="datetimeFigureOut">
              <a:rPr lang="fr-FR" smtClean="0"/>
              <a:t>09/12/2019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209733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FC0C47-46E8-5243-844B-25C896943E61}"/>
              </a:ext>
            </a:extLst>
          </p:cNvPr>
          <p:cNvSpPr>
            <a:spLocks noGrp="1"/>
          </p:cNvSpPr>
          <p:nvPr>
            <p:ph type="ctrTitle"/>
          </p:nvPr>
        </p:nvSpPr>
        <p:spPr>
          <a:xfrm>
            <a:off x="1143000" y="1122363"/>
            <a:ext cx="6858000" cy="2387600"/>
          </a:xfrm>
        </p:spPr>
        <p:txBody>
          <a:bodyPr anchor="b"/>
          <a:lstStyle>
            <a:lvl1pPr algn="ctr">
              <a:defRPr sz="4500"/>
            </a:lvl1pPr>
          </a:lstStyle>
          <a:p>
            <a:r>
              <a:rPr lang="fr-FR" dirty="0"/>
              <a:t>Modifiez le style du titre</a:t>
            </a:r>
          </a:p>
        </p:txBody>
      </p:sp>
      <p:sp>
        <p:nvSpPr>
          <p:cNvPr id="3" name="Sous-titre 2">
            <a:extLst>
              <a:ext uri="{FF2B5EF4-FFF2-40B4-BE49-F238E27FC236}">
                <a16:creationId xmlns:a16="http://schemas.microsoft.com/office/drawing/2014/main" xmlns="" id="{D1E993FC-8213-A045-AC69-007838E9DC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11AC766-4EE8-5944-9309-83356C86F054}"/>
              </a:ext>
            </a:extLst>
          </p:cNvPr>
          <p:cNvSpPr>
            <a:spLocks noGrp="1"/>
          </p:cNvSpPr>
          <p:nvPr>
            <p:ph type="dt" sz="half" idx="10"/>
          </p:nvPr>
        </p:nvSpPr>
        <p:spPr/>
        <p:txBody>
          <a:bodyPr/>
          <a:lstStyle/>
          <a:p>
            <a:fld id="{4020C7E3-63F5-D24C-A2AD-37E946503D8F}" type="datetimeFigureOut">
              <a:rPr lang="fr-FR" smtClean="0"/>
              <a:t>09/12/2019</a:t>
            </a:fld>
            <a:endParaRPr lang="fr-FR"/>
          </a:p>
        </p:txBody>
      </p:sp>
      <p:sp>
        <p:nvSpPr>
          <p:cNvPr id="5" name="Espace réservé du pied de page 4">
            <a:extLst>
              <a:ext uri="{FF2B5EF4-FFF2-40B4-BE49-F238E27FC236}">
                <a16:creationId xmlns:a16="http://schemas.microsoft.com/office/drawing/2014/main" xmlns="" id="{59BE7294-1750-B243-8B29-F7D3805CA1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90B195B-4311-E944-809F-3E51927CD5AE}"/>
              </a:ext>
            </a:extLst>
          </p:cNvPr>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185966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38064" y="404664"/>
            <a:ext cx="8554416" cy="914400"/>
          </a:xfrm>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323528" y="1319064"/>
            <a:ext cx="8568952" cy="40541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lgn="r">
              <a:defRPr sz="1100" b="0">
                <a:solidFill>
                  <a:schemeClr val="tx1">
                    <a:tint val="75000"/>
                  </a:schemeClr>
                </a:solidFill>
              </a:defRPr>
            </a:lvl1pPr>
          </a:lstStyle>
          <a:p>
            <a:pPr>
              <a:defRPr/>
            </a:pPr>
            <a:fld id="{7A3B9E2F-D162-4802-BFA4-DF6F1FBB5CF2}" type="slidenum">
              <a:rPr lang="fr-FR">
                <a:solidFill>
                  <a:srgbClr val="000000">
                    <a:tint val="75000"/>
                  </a:srgbClr>
                </a:solidFill>
              </a:rPr>
              <a:pPr>
                <a:defRPr/>
              </a:pPr>
              <a:t>‹N°›</a:t>
            </a:fld>
            <a:endParaRPr lang="fr-FR" dirty="0">
              <a:solidFill>
                <a:srgbClr val="000000">
                  <a:tint val="75000"/>
                </a:srgbClr>
              </a:solidFill>
            </a:endParaRPr>
          </a:p>
        </p:txBody>
      </p:sp>
    </p:spTree>
    <p:extLst>
      <p:ext uri="{BB962C8B-B14F-4D97-AF65-F5344CB8AC3E}">
        <p14:creationId xmlns:p14="http://schemas.microsoft.com/office/powerpoint/2010/main" val="3419351913"/>
      </p:ext>
    </p:extLst>
  </p:cSld>
  <p:clrMapOvr>
    <a:masterClrMapping/>
  </p:clrMapOvr>
  <p:transition spd="slow" advClick="0" advTm="4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E4E6B75E-DEA4-784E-A264-4BBFEB186B36}"/>
              </a:ext>
            </a:extLst>
          </p:cNvPr>
          <p:cNvPicPr>
            <a:picLocks noChangeAspect="1"/>
          </p:cNvPicPr>
          <p:nvPr userDrawn="1"/>
        </p:nvPicPr>
        <p:blipFill>
          <a:blip r:embed="rId2"/>
          <a:stretch>
            <a:fillRect/>
          </a:stretch>
        </p:blipFill>
        <p:spPr>
          <a:xfrm>
            <a:off x="0" y="0"/>
            <a:ext cx="9180478" cy="6858000"/>
          </a:xfrm>
          <a:prstGeom prst="rect">
            <a:avLst/>
          </a:prstGeom>
        </p:spPr>
      </p:pic>
      <p:sp>
        <p:nvSpPr>
          <p:cNvPr id="2" name="Title 1"/>
          <p:cNvSpPr>
            <a:spLocks noGrp="1"/>
          </p:cNvSpPr>
          <p:nvPr>
            <p:ph type="ctrTitle" hasCustomPrompt="1"/>
          </p:nvPr>
        </p:nvSpPr>
        <p:spPr>
          <a:xfrm>
            <a:off x="685800" y="2127381"/>
            <a:ext cx="7772400" cy="752980"/>
          </a:xfrm>
        </p:spPr>
        <p:txBody>
          <a:bodyPr anchor="t">
            <a:normAutofit/>
          </a:bodyPr>
          <a:lstStyle>
            <a:lvl1pPr algn="ctr">
              <a:defRPr sz="4400">
                <a:solidFill>
                  <a:schemeClr val="bg1"/>
                </a:solidFill>
                <a:latin typeface="+mn-lt"/>
              </a:defRPr>
            </a:lvl1pPr>
          </a:lstStyle>
          <a:p>
            <a:r>
              <a:rPr lang="fr-FR" dirty="0"/>
              <a:t>TITRE - TITRE</a:t>
            </a:r>
            <a:endParaRPr lang="en-US" dirty="0"/>
          </a:p>
        </p:txBody>
      </p:sp>
      <p:sp>
        <p:nvSpPr>
          <p:cNvPr id="4" name="Date Placeholder 3"/>
          <p:cNvSpPr>
            <a:spLocks noGrp="1"/>
          </p:cNvSpPr>
          <p:nvPr>
            <p:ph type="dt" sz="half" idx="10"/>
          </p:nvPr>
        </p:nvSpPr>
        <p:spPr>
          <a:xfrm>
            <a:off x="685800" y="4049487"/>
            <a:ext cx="7772400" cy="522513"/>
          </a:xfrm>
        </p:spPr>
        <p:txBody>
          <a:bodyPr/>
          <a:lstStyle>
            <a:lvl1pPr algn="ctr">
              <a:defRPr sz="2400">
                <a:solidFill>
                  <a:schemeClr val="bg1"/>
                </a:solidFill>
              </a:defRPr>
            </a:lvl1pPr>
          </a:lstStyle>
          <a:p>
            <a:fld id="{4020C7E3-63F5-D24C-A2AD-37E946503D8F}" type="datetimeFigureOut">
              <a:rPr lang="fr-FR" smtClean="0">
                <a:solidFill>
                  <a:prstClr val="white"/>
                </a:solidFill>
              </a:rPr>
              <a:pPr/>
              <a:t>09/12/2019</a:t>
            </a:fld>
            <a:endParaRPr lang="fr-FR" dirty="0">
              <a:solidFill>
                <a:prstClr val="white"/>
              </a:solidFill>
            </a:endParaRPr>
          </a:p>
        </p:txBody>
      </p:sp>
    </p:spTree>
    <p:extLst>
      <p:ext uri="{BB962C8B-B14F-4D97-AF65-F5344CB8AC3E}">
        <p14:creationId xmlns:p14="http://schemas.microsoft.com/office/powerpoint/2010/main" val="2036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2B9ED77-44D1-AC4F-8B8C-9297B3B337F5}"/>
              </a:ext>
            </a:extLst>
          </p:cNvPr>
          <p:cNvPicPr>
            <a:picLocks noChangeAspect="1"/>
          </p:cNvPicPr>
          <p:nvPr userDrawn="1"/>
        </p:nvPicPr>
        <p:blipFill>
          <a:blip r:embed="rId2"/>
          <a:stretch>
            <a:fillRect/>
          </a:stretch>
        </p:blipFill>
        <p:spPr>
          <a:xfrm>
            <a:off x="0" y="0"/>
            <a:ext cx="9196786" cy="6858000"/>
          </a:xfrm>
          <a:prstGeom prst="rect">
            <a:avLst/>
          </a:prstGeom>
        </p:spPr>
      </p:pic>
      <p:sp>
        <p:nvSpPr>
          <p:cNvPr id="2" name="Title 1"/>
          <p:cNvSpPr>
            <a:spLocks noGrp="1"/>
          </p:cNvSpPr>
          <p:nvPr>
            <p:ph type="title" hasCustomPrompt="1"/>
          </p:nvPr>
        </p:nvSpPr>
        <p:spPr>
          <a:xfrm>
            <a:off x="3794448" y="1107233"/>
            <a:ext cx="4720901" cy="4590661"/>
          </a:xfrm>
        </p:spPr>
        <p:txBody>
          <a:bodyPr>
            <a:normAutofit/>
          </a:bodyPr>
          <a:lstStyle>
            <a:lvl1pPr>
              <a:defRPr sz="3300">
                <a:solidFill>
                  <a:srgbClr val="24406C"/>
                </a:solidFill>
                <a:latin typeface="+mn-lt"/>
              </a:defRPr>
            </a:lvl1pPr>
          </a:lstStyle>
          <a:p>
            <a:r>
              <a:rPr lang="fr-FR" dirty="0"/>
              <a:t>CHAPITRE 1</a:t>
            </a:r>
            <a:endParaRPr lang="en-US" dirty="0"/>
          </a:p>
        </p:txBody>
      </p:sp>
      <p:sp>
        <p:nvSpPr>
          <p:cNvPr id="6" name="Slide Number Placeholder 5"/>
          <p:cNvSpPr>
            <a:spLocks noGrp="1"/>
          </p:cNvSpPr>
          <p:nvPr>
            <p:ph type="sldNum" sz="quarter" idx="12"/>
          </p:nvPr>
        </p:nvSpPr>
        <p:spPr>
          <a:xfrm>
            <a:off x="6457950" y="6356351"/>
            <a:ext cx="2586038" cy="365125"/>
          </a:xfrm>
        </p:spPr>
        <p:txBody>
          <a:bodyPr/>
          <a:lstStyle>
            <a:lvl1pPr>
              <a:defRPr>
                <a:solidFill>
                  <a:srgbClr val="24406C"/>
                </a:solidFill>
              </a:defRPr>
            </a:lvl1pPr>
          </a:lstStyle>
          <a:p>
            <a:fld id="{A331FA90-CB11-774E-9DB2-D25C728C144C}" type="slidenum">
              <a:rPr lang="fr-FR" smtClean="0"/>
              <a:pPr/>
              <a:t>‹N°›</a:t>
            </a:fld>
            <a:endParaRPr lang="fr-FR" dirty="0"/>
          </a:p>
        </p:txBody>
      </p:sp>
    </p:spTree>
    <p:extLst>
      <p:ext uri="{BB962C8B-B14F-4D97-AF65-F5344CB8AC3E}">
        <p14:creationId xmlns:p14="http://schemas.microsoft.com/office/powerpoint/2010/main" val="244152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D8E69835-27F4-B948-87B1-2786AA9D843A}"/>
              </a:ext>
            </a:extLst>
          </p:cNvPr>
          <p:cNvPicPr>
            <a:picLocks noChangeAspect="1"/>
          </p:cNvPicPr>
          <p:nvPr userDrawn="1"/>
        </p:nvPicPr>
        <p:blipFill>
          <a:blip r:embed="rId2"/>
          <a:stretch>
            <a:fillRect/>
          </a:stretch>
        </p:blipFill>
        <p:spPr>
          <a:xfrm>
            <a:off x="0" y="0"/>
            <a:ext cx="9180478" cy="6858000"/>
          </a:xfrm>
          <a:prstGeom prst="rect">
            <a:avLst/>
          </a:prstGeom>
        </p:spPr>
      </p:pic>
      <p:sp>
        <p:nvSpPr>
          <p:cNvPr id="2" name="Title 1"/>
          <p:cNvSpPr>
            <a:spLocks noGrp="1"/>
          </p:cNvSpPr>
          <p:nvPr>
            <p:ph type="title" hasCustomPrompt="1"/>
          </p:nvPr>
        </p:nvSpPr>
        <p:spPr>
          <a:xfrm>
            <a:off x="1022888" y="542440"/>
            <a:ext cx="7487700" cy="588935"/>
          </a:xfrm>
        </p:spPr>
        <p:txBody>
          <a:bodyPr anchor="t">
            <a:normAutofit/>
          </a:bodyPr>
          <a:lstStyle>
            <a:lvl1pPr>
              <a:defRPr sz="3200">
                <a:solidFill>
                  <a:srgbClr val="24406C"/>
                </a:solidFill>
                <a:latin typeface="+mn-lt"/>
              </a:defRPr>
            </a:lvl1pPr>
          </a:lstStyle>
          <a:p>
            <a:r>
              <a:rPr lang="fr-FR" dirty="0"/>
              <a:t>TITRE</a:t>
            </a:r>
            <a:endParaRPr lang="en-US" dirty="0"/>
          </a:p>
        </p:txBody>
      </p:sp>
      <p:sp>
        <p:nvSpPr>
          <p:cNvPr id="3" name="Text Placeholder 2"/>
          <p:cNvSpPr>
            <a:spLocks noGrp="1"/>
          </p:cNvSpPr>
          <p:nvPr>
            <p:ph type="body" idx="1" hasCustomPrompt="1"/>
          </p:nvPr>
        </p:nvSpPr>
        <p:spPr>
          <a:xfrm>
            <a:off x="1022888" y="1131375"/>
            <a:ext cx="7487700" cy="2231757"/>
          </a:xfrm>
        </p:spPr>
        <p:txBody>
          <a:bodyPr anchor="t">
            <a:noAutofit/>
          </a:bodyPr>
          <a:lstStyle>
            <a:lvl1pPr marL="0" indent="0">
              <a:buNone/>
              <a:defRPr sz="1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a-Latn" dirty="0"/>
              <a:t>Lorem ipsum dolor sit amet, consectetur adipiscing elit. Sed non risus. Suspendisse lectus tortor, dignissim sit amet, adipiscing nec, ultricies sed, dolor. Cras elementum ultrices diam. Maecenas ligula massa, varius a, semper congue, euismod non, mi. Proin porttitor, orci nec nonummy molestie, enim est eleifend mi, non fermentum diam nisl sit amet erat. Duis semper. Duis arcu massa, scelerisque vitae, consequat in, pretium a, enim. Pellentesque congue. Ut in risus volutpat libero pharetra tempor. Cras vestibulum bibendum augue. Praesent egestas leo in pede. Praesent blandit odio eu enim. Pellentesque sed dui ut augue blandit sodales. Vestibulum ante ipsum primis in faucibus orci luctus et ultrices posuere cubilia Curae; Aliquam nibh. Mauris ac mauris sed pede pellentesque fermentum. Maecenas adipiscing ante non diam sodales hendrerit. </a:t>
            </a:r>
            <a:endParaRPr lang="en-US" dirty="0"/>
          </a:p>
        </p:txBody>
      </p:sp>
      <p:sp>
        <p:nvSpPr>
          <p:cNvPr id="6" name="Slide Number Placeholder 5"/>
          <p:cNvSpPr>
            <a:spLocks noGrp="1"/>
          </p:cNvSpPr>
          <p:nvPr>
            <p:ph type="sldNum" sz="quarter" idx="12"/>
          </p:nvPr>
        </p:nvSpPr>
        <p:spPr>
          <a:xfrm>
            <a:off x="6457949" y="6356351"/>
            <a:ext cx="2593181" cy="365125"/>
          </a:xfrm>
        </p:spPr>
        <p:txBody>
          <a:bodyPr/>
          <a:lstStyle>
            <a:lvl1pPr>
              <a:defRPr>
                <a:solidFill>
                  <a:srgbClr val="24406C"/>
                </a:solidFill>
              </a:defRPr>
            </a:lvl1pPr>
          </a:lstStyle>
          <a:p>
            <a:fld id="{A331FA90-CB11-774E-9DB2-D25C728C144C}" type="slidenum">
              <a:rPr lang="fr-FR" smtClean="0"/>
              <a:pPr/>
              <a:t>‹N°›</a:t>
            </a:fld>
            <a:endParaRPr lang="fr-FR" dirty="0"/>
          </a:p>
        </p:txBody>
      </p:sp>
    </p:spTree>
    <p:extLst>
      <p:ext uri="{BB962C8B-B14F-4D97-AF65-F5344CB8AC3E}">
        <p14:creationId xmlns:p14="http://schemas.microsoft.com/office/powerpoint/2010/main" val="179815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0BF3BB39-F596-394E-B27D-44210862831D}"/>
              </a:ext>
            </a:extLst>
          </p:cNvPr>
          <p:cNvPicPr>
            <a:picLocks noChangeAspect="1"/>
          </p:cNvPicPr>
          <p:nvPr userDrawn="1"/>
        </p:nvPicPr>
        <p:blipFill>
          <a:blip r:embed="rId2"/>
          <a:stretch>
            <a:fillRect/>
          </a:stretch>
        </p:blipFill>
        <p:spPr>
          <a:xfrm>
            <a:off x="0" y="0"/>
            <a:ext cx="9180478" cy="6858000"/>
          </a:xfrm>
          <a:prstGeom prst="rect">
            <a:avLst/>
          </a:prstGeom>
        </p:spPr>
      </p:pic>
    </p:spTree>
    <p:extLst>
      <p:ext uri="{BB962C8B-B14F-4D97-AF65-F5344CB8AC3E}">
        <p14:creationId xmlns:p14="http://schemas.microsoft.com/office/powerpoint/2010/main" val="409366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1"/>
            <a:ext cx="7886700" cy="1013460"/>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908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362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2B9ED77-44D1-AC4F-8B8C-9297B3B337F5}"/>
              </a:ext>
            </a:extLst>
          </p:cNvPr>
          <p:cNvPicPr>
            <a:picLocks noChangeAspect="1"/>
          </p:cNvPicPr>
          <p:nvPr userDrawn="1"/>
        </p:nvPicPr>
        <p:blipFill>
          <a:blip r:embed="rId2"/>
          <a:stretch>
            <a:fillRect/>
          </a:stretch>
        </p:blipFill>
        <p:spPr>
          <a:xfrm>
            <a:off x="0" y="0"/>
            <a:ext cx="9196786" cy="6858000"/>
          </a:xfrm>
          <a:prstGeom prst="rect">
            <a:avLst/>
          </a:prstGeom>
        </p:spPr>
      </p:pic>
      <p:sp>
        <p:nvSpPr>
          <p:cNvPr id="2" name="Title 1"/>
          <p:cNvSpPr>
            <a:spLocks noGrp="1"/>
          </p:cNvSpPr>
          <p:nvPr>
            <p:ph type="title" hasCustomPrompt="1"/>
          </p:nvPr>
        </p:nvSpPr>
        <p:spPr>
          <a:xfrm>
            <a:off x="3794448" y="1107233"/>
            <a:ext cx="4720901" cy="4590661"/>
          </a:xfrm>
        </p:spPr>
        <p:txBody>
          <a:bodyPr>
            <a:normAutofit/>
          </a:bodyPr>
          <a:lstStyle>
            <a:lvl1pPr>
              <a:defRPr sz="3300">
                <a:solidFill>
                  <a:srgbClr val="24406C"/>
                </a:solidFill>
                <a:latin typeface="+mn-lt"/>
              </a:defRPr>
            </a:lvl1pPr>
          </a:lstStyle>
          <a:p>
            <a:r>
              <a:rPr lang="fr-FR" dirty="0"/>
              <a:t>CHAPITRE 1</a:t>
            </a:r>
            <a:endParaRPr lang="en-US" dirty="0"/>
          </a:p>
        </p:txBody>
      </p:sp>
      <p:sp>
        <p:nvSpPr>
          <p:cNvPr id="6" name="Slide Number Placeholder 5"/>
          <p:cNvSpPr>
            <a:spLocks noGrp="1"/>
          </p:cNvSpPr>
          <p:nvPr>
            <p:ph type="sldNum" sz="quarter" idx="12"/>
          </p:nvPr>
        </p:nvSpPr>
        <p:spPr>
          <a:xfrm>
            <a:off x="6457950" y="6356351"/>
            <a:ext cx="2586038" cy="365125"/>
          </a:xfrm>
        </p:spPr>
        <p:txBody>
          <a:bodyPr/>
          <a:lstStyle>
            <a:lvl1pPr>
              <a:defRPr>
                <a:solidFill>
                  <a:srgbClr val="24406C"/>
                </a:solidFill>
              </a:defRPr>
            </a:lvl1pPr>
          </a:lstStyle>
          <a:p>
            <a:fld id="{A331FA90-CB11-774E-9DB2-D25C728C144C}" type="slidenum">
              <a:rPr lang="fr-FR" smtClean="0"/>
              <a:pPr/>
              <a:t>‹N°›</a:t>
            </a:fld>
            <a:endParaRPr lang="fr-FR" dirty="0"/>
          </a:p>
        </p:txBody>
      </p:sp>
    </p:spTree>
    <p:extLst>
      <p:ext uri="{BB962C8B-B14F-4D97-AF65-F5344CB8AC3E}">
        <p14:creationId xmlns:p14="http://schemas.microsoft.com/office/powerpoint/2010/main" val="180658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928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955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9564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779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4864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FC0C47-46E8-5243-844B-25C896943E61}"/>
              </a:ext>
            </a:extLst>
          </p:cNvPr>
          <p:cNvSpPr>
            <a:spLocks noGrp="1"/>
          </p:cNvSpPr>
          <p:nvPr>
            <p:ph type="ctrTitle"/>
          </p:nvPr>
        </p:nvSpPr>
        <p:spPr>
          <a:xfrm>
            <a:off x="1143000" y="1122363"/>
            <a:ext cx="6858000" cy="2387600"/>
          </a:xfrm>
        </p:spPr>
        <p:txBody>
          <a:bodyPr anchor="b"/>
          <a:lstStyle>
            <a:lvl1pPr algn="ctr">
              <a:defRPr sz="4500"/>
            </a:lvl1pPr>
          </a:lstStyle>
          <a:p>
            <a:r>
              <a:rPr lang="fr-FR" dirty="0"/>
              <a:t>Modifiez le style du titre</a:t>
            </a:r>
          </a:p>
        </p:txBody>
      </p:sp>
      <p:sp>
        <p:nvSpPr>
          <p:cNvPr id="3" name="Sous-titre 2">
            <a:extLst>
              <a:ext uri="{FF2B5EF4-FFF2-40B4-BE49-F238E27FC236}">
                <a16:creationId xmlns:a16="http://schemas.microsoft.com/office/drawing/2014/main" xmlns="" id="{D1E993FC-8213-A045-AC69-007838E9DC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11AC766-4EE8-5944-9309-83356C86F054}"/>
              </a:ext>
            </a:extLst>
          </p:cNvPr>
          <p:cNvSpPr>
            <a:spLocks noGrp="1"/>
          </p:cNvSpPr>
          <p:nvPr>
            <p:ph type="dt" sz="half" idx="10"/>
          </p:nvPr>
        </p:nvSpPr>
        <p:spPr/>
        <p:txBody>
          <a:body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59BE7294-1750-B243-8B29-F7D3805CA16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90B195B-4311-E944-809F-3E51927CD5AE}"/>
              </a:ext>
            </a:extLst>
          </p:cNvPr>
          <p:cNvSpPr>
            <a:spLocks noGrp="1"/>
          </p:cNvSpPr>
          <p:nvPr>
            <p:ph type="sldNum" sz="quarter" idx="12"/>
          </p:nvPr>
        </p:nvSpPr>
        <p:spPr/>
        <p:txBody>
          <a:body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279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D8E69835-27F4-B948-87B1-2786AA9D843A}"/>
              </a:ext>
            </a:extLst>
          </p:cNvPr>
          <p:cNvPicPr>
            <a:picLocks noChangeAspect="1"/>
          </p:cNvPicPr>
          <p:nvPr userDrawn="1"/>
        </p:nvPicPr>
        <p:blipFill>
          <a:blip r:embed="rId2"/>
          <a:stretch>
            <a:fillRect/>
          </a:stretch>
        </p:blipFill>
        <p:spPr>
          <a:xfrm>
            <a:off x="0" y="0"/>
            <a:ext cx="9180478" cy="6858000"/>
          </a:xfrm>
          <a:prstGeom prst="rect">
            <a:avLst/>
          </a:prstGeom>
        </p:spPr>
      </p:pic>
      <p:sp>
        <p:nvSpPr>
          <p:cNvPr id="2" name="Title 1"/>
          <p:cNvSpPr>
            <a:spLocks noGrp="1"/>
          </p:cNvSpPr>
          <p:nvPr>
            <p:ph type="title" hasCustomPrompt="1"/>
          </p:nvPr>
        </p:nvSpPr>
        <p:spPr>
          <a:xfrm>
            <a:off x="1022888" y="542440"/>
            <a:ext cx="7487700" cy="588935"/>
          </a:xfrm>
        </p:spPr>
        <p:txBody>
          <a:bodyPr anchor="t">
            <a:normAutofit/>
          </a:bodyPr>
          <a:lstStyle>
            <a:lvl1pPr>
              <a:defRPr sz="3200">
                <a:solidFill>
                  <a:srgbClr val="24406C"/>
                </a:solidFill>
                <a:latin typeface="+mn-lt"/>
              </a:defRPr>
            </a:lvl1pPr>
          </a:lstStyle>
          <a:p>
            <a:r>
              <a:rPr lang="fr-FR" dirty="0"/>
              <a:t>TITRE</a:t>
            </a:r>
            <a:endParaRPr lang="en-US" dirty="0"/>
          </a:p>
        </p:txBody>
      </p:sp>
      <p:sp>
        <p:nvSpPr>
          <p:cNvPr id="3" name="Text Placeholder 2"/>
          <p:cNvSpPr>
            <a:spLocks noGrp="1"/>
          </p:cNvSpPr>
          <p:nvPr>
            <p:ph type="body" idx="1" hasCustomPrompt="1"/>
          </p:nvPr>
        </p:nvSpPr>
        <p:spPr>
          <a:xfrm>
            <a:off x="1022888" y="1131375"/>
            <a:ext cx="7487700" cy="2231757"/>
          </a:xfrm>
        </p:spPr>
        <p:txBody>
          <a:bodyPr anchor="t">
            <a:noAutofit/>
          </a:bodyPr>
          <a:lstStyle>
            <a:lvl1pPr marL="0" indent="0">
              <a:buNone/>
              <a:defRPr sz="1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a-Latn" dirty="0"/>
              <a:t>Lorem ipsum dolor sit amet, consectetur adipiscing elit. Sed non risus. Suspendisse lectus tortor, dignissim sit amet, adipiscing nec, ultricies sed, dolor. Cras elementum ultrices diam. Maecenas ligula massa, varius a, semper congue, euismod non, mi. Proin porttitor, orci nec nonummy molestie, enim est eleifend mi, non fermentum diam nisl sit amet erat. Duis semper. Duis arcu massa, scelerisque vitae, consequat in, pretium a, enim. Pellentesque congue. Ut in risus volutpat libero pharetra tempor. Cras vestibulum bibendum augue. Praesent egestas leo in pede. Praesent blandit odio eu enim. Pellentesque sed dui ut augue blandit sodales. Vestibulum ante ipsum primis in faucibus orci luctus et ultrices posuere cubilia Curae; Aliquam nibh. Mauris ac mauris sed pede pellentesque fermentum. Maecenas adipiscing ante non diam sodales hendrerit. </a:t>
            </a:r>
            <a:endParaRPr lang="en-US" dirty="0"/>
          </a:p>
        </p:txBody>
      </p:sp>
      <p:sp>
        <p:nvSpPr>
          <p:cNvPr id="6" name="Slide Number Placeholder 5"/>
          <p:cNvSpPr>
            <a:spLocks noGrp="1"/>
          </p:cNvSpPr>
          <p:nvPr>
            <p:ph type="sldNum" sz="quarter" idx="12"/>
          </p:nvPr>
        </p:nvSpPr>
        <p:spPr>
          <a:xfrm>
            <a:off x="6457949" y="6356351"/>
            <a:ext cx="2593181" cy="365125"/>
          </a:xfrm>
        </p:spPr>
        <p:txBody>
          <a:bodyPr/>
          <a:lstStyle>
            <a:lvl1pPr>
              <a:defRPr>
                <a:solidFill>
                  <a:srgbClr val="24406C"/>
                </a:solidFill>
              </a:defRPr>
            </a:lvl1pPr>
          </a:lstStyle>
          <a:p>
            <a:fld id="{A331FA90-CB11-774E-9DB2-D25C728C144C}" type="slidenum">
              <a:rPr lang="fr-FR" smtClean="0"/>
              <a:pPr/>
              <a:t>‹N°›</a:t>
            </a:fld>
            <a:endParaRPr lang="fr-FR" dirty="0"/>
          </a:p>
        </p:txBody>
      </p:sp>
    </p:spTree>
    <p:extLst>
      <p:ext uri="{BB962C8B-B14F-4D97-AF65-F5344CB8AC3E}">
        <p14:creationId xmlns:p14="http://schemas.microsoft.com/office/powerpoint/2010/main" val="349220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0BF3BB39-F596-394E-B27D-44210862831D}"/>
              </a:ext>
            </a:extLst>
          </p:cNvPr>
          <p:cNvPicPr>
            <a:picLocks noChangeAspect="1"/>
          </p:cNvPicPr>
          <p:nvPr userDrawn="1"/>
        </p:nvPicPr>
        <p:blipFill>
          <a:blip r:embed="rId2"/>
          <a:stretch>
            <a:fillRect/>
          </a:stretch>
        </p:blipFill>
        <p:spPr>
          <a:xfrm>
            <a:off x="0" y="0"/>
            <a:ext cx="9180478" cy="6858000"/>
          </a:xfrm>
          <a:prstGeom prst="rect">
            <a:avLst/>
          </a:prstGeom>
        </p:spPr>
      </p:pic>
    </p:spTree>
    <p:extLst>
      <p:ext uri="{BB962C8B-B14F-4D97-AF65-F5344CB8AC3E}">
        <p14:creationId xmlns:p14="http://schemas.microsoft.com/office/powerpoint/2010/main" val="184017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1"/>
            <a:ext cx="7886700" cy="1013460"/>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020C7E3-63F5-D24C-A2AD-37E946503D8F}" type="datetimeFigureOut">
              <a:rPr lang="fr-FR" smtClean="0"/>
              <a:t>09/12/2019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426332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20C7E3-63F5-D24C-A2AD-37E946503D8F}" type="datetimeFigureOut">
              <a:rPr lang="fr-FR" smtClean="0"/>
              <a:t>09/12/2019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66943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0C7E3-63F5-D24C-A2AD-37E946503D8F}" type="datetimeFigureOut">
              <a:rPr lang="fr-FR" smtClean="0"/>
              <a:t>09/12/2019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52455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020C7E3-63F5-D24C-A2AD-37E946503D8F}" type="datetimeFigureOut">
              <a:rPr lang="fr-FR" smtClean="0"/>
              <a:t>09/12/2019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203026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020C7E3-63F5-D24C-A2AD-37E946503D8F}" type="datetimeFigureOut">
              <a:rPr lang="fr-FR" smtClean="0"/>
              <a:t>09/12/2019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31FA90-CB11-774E-9DB2-D25C728C144C}" type="slidenum">
              <a:rPr lang="fr-FR" smtClean="0"/>
              <a:t>‹N°›</a:t>
            </a:fld>
            <a:endParaRPr lang="fr-FR"/>
          </a:p>
        </p:txBody>
      </p:sp>
    </p:spTree>
    <p:extLst>
      <p:ext uri="{BB962C8B-B14F-4D97-AF65-F5344CB8AC3E}">
        <p14:creationId xmlns:p14="http://schemas.microsoft.com/office/powerpoint/2010/main" val="60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0C7E3-63F5-D24C-A2AD-37E946503D8F}" type="datetimeFigureOut">
              <a:rPr lang="fr-FR" smtClean="0"/>
              <a:t>09/12/2019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1FA90-CB11-774E-9DB2-D25C728C144C}" type="slidenum">
              <a:rPr lang="fr-FR" smtClean="0"/>
              <a:t>‹N°›</a:t>
            </a:fld>
            <a:endParaRPr lang="fr-FR"/>
          </a:p>
        </p:txBody>
      </p:sp>
    </p:spTree>
    <p:extLst>
      <p:ext uri="{BB962C8B-B14F-4D97-AF65-F5344CB8AC3E}">
        <p14:creationId xmlns:p14="http://schemas.microsoft.com/office/powerpoint/2010/main" val="3558377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0C7E3-63F5-D24C-A2AD-37E946503D8F}" type="datetimeFigureOut">
              <a:rPr lang="fr-FR" smtClean="0">
                <a:solidFill>
                  <a:prstClr val="black">
                    <a:tint val="75000"/>
                  </a:prstClr>
                </a:solidFill>
              </a:rPr>
              <a:pPr/>
              <a:t>09/12/2019</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1FA90-CB11-774E-9DB2-D25C728C144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44540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oire.fr/jcms/lw_1174011/appels-a-partenaria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loire.fr/subvention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ire.fr/upload/docs/application/pdf/2019-07/guidecomcommunes.pdf" TargetMode="External"/><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mailto:Dominique.MAISONNEUVE@loire.fr" TargetMode="External"/><Relationship Id="rId3" Type="http://schemas.openxmlformats.org/officeDocument/2006/relationships/hyperlink" Target="mailto:magalie.bertrand@loire.fr" TargetMode="External"/><Relationship Id="rId7" Type="http://schemas.openxmlformats.org/officeDocument/2006/relationships/hyperlink" Target="mailto:Laetitia.BASTET@loire.fr" TargetMode="External"/><Relationship Id="rId12" Type="http://schemas.openxmlformats.org/officeDocument/2006/relationships/hyperlink" Target="mailto:graziella.narduzzo@loire.fr" TargetMode="External"/><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hyperlink" Target="mailto:Florence.sicard@loire.fr" TargetMode="External"/><Relationship Id="rId11" Type="http://schemas.openxmlformats.org/officeDocument/2006/relationships/hyperlink" Target="mailto:Dominique.ODIN@loire.fr" TargetMode="External"/><Relationship Id="rId5" Type="http://schemas.openxmlformats.org/officeDocument/2006/relationships/hyperlink" Target="mailto:Fanny.BOCHINGER@loire.fr" TargetMode="External"/><Relationship Id="rId10" Type="http://schemas.openxmlformats.org/officeDocument/2006/relationships/hyperlink" Target="mailto:Marianne.CADENAS@loire.fr" TargetMode="External"/><Relationship Id="rId4" Type="http://schemas.openxmlformats.org/officeDocument/2006/relationships/hyperlink" Target="mailto:elodie.veron-eyraud@loire.fr" TargetMode="External"/><Relationship Id="rId9" Type="http://schemas.openxmlformats.org/officeDocument/2006/relationships/hyperlink" Target="mailto:Aurelie.MORAS@loir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subventions.loire.fr/Extranet/extranet/login"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 xmlns:a16="http://schemas.microsoft.com/office/drawing/2014/main" id="{39DA88CE-497E-B54A-BC2B-4377970BDCFA}"/>
              </a:ext>
            </a:extLst>
          </p:cNvPr>
          <p:cNvSpPr>
            <a:spLocks noGrp="1"/>
          </p:cNvSpPr>
          <p:nvPr>
            <p:ph type="ctrTitle"/>
          </p:nvPr>
        </p:nvSpPr>
        <p:spPr>
          <a:xfrm>
            <a:off x="685800" y="1908896"/>
            <a:ext cx="7772400" cy="752980"/>
          </a:xfrm>
        </p:spPr>
        <p:txBody>
          <a:bodyPr>
            <a:normAutofit fontScale="90000"/>
          </a:bodyPr>
          <a:lstStyle/>
          <a:p>
            <a:r>
              <a:rPr lang="fr-FR" sz="2000" b="1" dirty="0"/>
              <a:t> </a:t>
            </a:r>
            <a:r>
              <a:rPr lang="fr-FR" sz="2200" b="1" dirty="0" smtClean="0">
                <a:solidFill>
                  <a:prstClr val="white"/>
                </a:solidFill>
              </a:rPr>
              <a:t>SOLIDARITÉS </a:t>
            </a:r>
            <a:r>
              <a:rPr lang="fr-FR" sz="2200" b="1" dirty="0">
                <a:solidFill>
                  <a:prstClr val="white"/>
                </a:solidFill>
              </a:rPr>
              <a:t>TERRITORIALES</a:t>
            </a:r>
            <a:r>
              <a:rPr lang="fr-FR" sz="2200" b="1" dirty="0" smtClean="0"/>
              <a:t/>
            </a:r>
            <a:br>
              <a:rPr lang="fr-FR" sz="2200" b="1" dirty="0" smtClean="0"/>
            </a:br>
            <a:r>
              <a:rPr lang="fr-FR" sz="2200" b="1" dirty="0">
                <a:solidFill>
                  <a:prstClr val="white"/>
                </a:solidFill>
              </a:rPr>
              <a:t/>
            </a:r>
            <a:br>
              <a:rPr lang="fr-FR" sz="2200" b="1" dirty="0">
                <a:solidFill>
                  <a:prstClr val="white"/>
                </a:solidFill>
              </a:rPr>
            </a:br>
            <a:r>
              <a:rPr lang="fr-FR" sz="2200" b="1" dirty="0">
                <a:solidFill>
                  <a:prstClr val="white"/>
                </a:solidFill>
              </a:rPr>
              <a:t/>
            </a:r>
            <a:br>
              <a:rPr lang="fr-FR" sz="2200" b="1" dirty="0">
                <a:solidFill>
                  <a:prstClr val="white"/>
                </a:solidFill>
              </a:rPr>
            </a:br>
            <a:r>
              <a:rPr lang="fr-FR" b="1" dirty="0">
                <a:solidFill>
                  <a:prstClr val="white"/>
                </a:solidFill>
              </a:rPr>
              <a:t>« E-partenaires : un e-service </a:t>
            </a:r>
            <a:br>
              <a:rPr lang="fr-FR" b="1" dirty="0">
                <a:solidFill>
                  <a:prstClr val="white"/>
                </a:solidFill>
              </a:rPr>
            </a:br>
            <a:r>
              <a:rPr lang="fr-FR" b="1" dirty="0">
                <a:solidFill>
                  <a:prstClr val="white"/>
                </a:solidFill>
              </a:rPr>
              <a:t>pour moderniser et simplifier </a:t>
            </a:r>
            <a:br>
              <a:rPr lang="fr-FR" b="1" dirty="0">
                <a:solidFill>
                  <a:prstClr val="white"/>
                </a:solidFill>
              </a:rPr>
            </a:br>
            <a:r>
              <a:rPr lang="fr-FR" b="1" dirty="0">
                <a:solidFill>
                  <a:prstClr val="white"/>
                </a:solidFill>
              </a:rPr>
              <a:t>les demandes de subventions </a:t>
            </a:r>
            <a:br>
              <a:rPr lang="fr-FR" b="1" dirty="0">
                <a:solidFill>
                  <a:prstClr val="white"/>
                </a:solidFill>
              </a:rPr>
            </a:br>
            <a:r>
              <a:rPr lang="fr-FR" b="1" dirty="0">
                <a:solidFill>
                  <a:prstClr val="white"/>
                </a:solidFill>
              </a:rPr>
              <a:t>pour les projets des </a:t>
            </a:r>
            <a:r>
              <a:rPr lang="fr-FR" b="1" dirty="0" smtClean="0">
                <a:solidFill>
                  <a:prstClr val="white"/>
                </a:solidFill>
              </a:rPr>
              <a:t>collectivités »</a:t>
            </a:r>
            <a:br>
              <a:rPr lang="fr-FR" b="1" dirty="0" smtClean="0">
                <a:solidFill>
                  <a:prstClr val="white"/>
                </a:solidFill>
              </a:rPr>
            </a:br>
            <a:r>
              <a:rPr lang="fr-FR" b="1" dirty="0"/>
              <a:t/>
            </a:r>
            <a:br>
              <a:rPr lang="fr-FR" b="1" dirty="0"/>
            </a:br>
            <a:r>
              <a:rPr lang="fr-FR" b="1" dirty="0" smtClean="0"/>
              <a:t>Présentation aux collectivités</a:t>
            </a:r>
            <a:br>
              <a:rPr lang="fr-FR" b="1" dirty="0" smtClean="0"/>
            </a:br>
            <a:r>
              <a:rPr lang="fr-FR" b="1" dirty="0"/>
              <a:t/>
            </a:r>
            <a:br>
              <a:rPr lang="fr-FR" b="1" dirty="0"/>
            </a:b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4037908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88" y="1202841"/>
            <a:ext cx="7487700" cy="588935"/>
          </a:xfrm>
        </p:spPr>
        <p:txBody>
          <a:bodyPr>
            <a:normAutofit fontScale="90000"/>
          </a:bodyPr>
          <a:lstStyle/>
          <a:p>
            <a:pPr algn="ctr"/>
            <a:r>
              <a:rPr lang="fr-FR" cap="small" dirty="0" smtClean="0"/>
              <a:t>ENVELOPPE DES COMMUNES </a:t>
            </a:r>
            <a:r>
              <a:rPr lang="fr-FR" cap="small" dirty="0"/>
              <a:t>URBAINES </a:t>
            </a:r>
            <a:br>
              <a:rPr lang="fr-FR" cap="small" dirty="0"/>
            </a:br>
            <a:endParaRPr lang="fr-FR" dirty="0"/>
          </a:p>
        </p:txBody>
      </p:sp>
      <p:sp>
        <p:nvSpPr>
          <p:cNvPr id="3" name="Espace réservé du texte 2"/>
          <p:cNvSpPr>
            <a:spLocks noGrp="1"/>
          </p:cNvSpPr>
          <p:nvPr>
            <p:ph type="body" idx="1"/>
          </p:nvPr>
        </p:nvSpPr>
        <p:spPr>
          <a:xfrm>
            <a:off x="1022888" y="1791776"/>
            <a:ext cx="7487700" cy="4829157"/>
          </a:xfrm>
        </p:spPr>
        <p:txBody>
          <a:bodyPr/>
          <a:lstStyle/>
          <a:p>
            <a:pPr marL="342900" indent="-342900" fontAlgn="base">
              <a:lnSpc>
                <a:spcPct val="100000"/>
              </a:lnSpc>
              <a:spcBef>
                <a:spcPct val="0"/>
              </a:spcBef>
              <a:spcAft>
                <a:spcPct val="0"/>
              </a:spcAft>
              <a:buFont typeface="Arial" panose="020B0604020202020204" pitchFamily="34" charset="0"/>
              <a:buChar char="•"/>
            </a:pPr>
            <a:r>
              <a:rPr lang="fr-FR" sz="1800" dirty="0" smtClean="0">
                <a:solidFill>
                  <a:srgbClr val="000000"/>
                </a:solidFill>
                <a:latin typeface="Calibri Light" panose="020F0302020204030204" pitchFamily="34" charset="0"/>
              </a:rPr>
              <a:t>Réservée </a:t>
            </a:r>
            <a:r>
              <a:rPr lang="fr-FR" sz="1800" dirty="0">
                <a:solidFill>
                  <a:srgbClr val="000000"/>
                </a:solidFill>
                <a:latin typeface="Calibri Light" panose="020F0302020204030204" pitchFamily="34" charset="0"/>
              </a:rPr>
              <a:t>aux 34 communes non éligibles au fonds de solidarité et à l’enveloppe territorialisée</a:t>
            </a:r>
            <a:r>
              <a:rPr lang="fr-FR" sz="1800" dirty="0" smtClean="0">
                <a:solidFill>
                  <a:srgbClr val="000000"/>
                </a:solidFill>
                <a:latin typeface="Calibri Light" panose="020F0302020204030204" pitchFamily="34" charset="0"/>
              </a:rPr>
              <a:t>.</a:t>
            </a:r>
          </a:p>
          <a:p>
            <a:pPr fontAlgn="base">
              <a:lnSpc>
                <a:spcPct val="100000"/>
              </a:lnSpc>
              <a:spcBef>
                <a:spcPct val="0"/>
              </a:spcBef>
              <a:spcAft>
                <a:spcPct val="0"/>
              </a:spcAft>
            </a:pPr>
            <a:endParaRPr lang="fr-FR" sz="1800" dirty="0">
              <a:solidFill>
                <a:srgbClr val="000000"/>
              </a:solidFill>
              <a:latin typeface="Calibri Light" panose="020F0302020204030204" pitchFamily="34" charset="0"/>
            </a:endParaRPr>
          </a:p>
          <a:p>
            <a:pPr marL="342900" indent="-34290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Projets communaux sur une des thématiques suivantes :</a:t>
            </a:r>
          </a:p>
          <a:p>
            <a:r>
              <a:rPr lang="fr-FR" sz="1800" dirty="0" smtClean="0"/>
              <a:t>		- </a:t>
            </a:r>
            <a:r>
              <a:rPr lang="fr-FR" sz="1800" dirty="0"/>
              <a:t>Culture et patrimoine,</a:t>
            </a:r>
          </a:p>
          <a:p>
            <a:r>
              <a:rPr lang="fr-FR" sz="1800" dirty="0" smtClean="0"/>
              <a:t>		- </a:t>
            </a:r>
            <a:r>
              <a:rPr lang="fr-FR" sz="1800" dirty="0"/>
              <a:t>Équipements sportifs,</a:t>
            </a:r>
          </a:p>
          <a:p>
            <a:r>
              <a:rPr lang="fr-FR" sz="1800" dirty="0" smtClean="0"/>
              <a:t>		- </a:t>
            </a:r>
            <a:r>
              <a:rPr lang="fr-FR" sz="1800" dirty="0"/>
              <a:t>Bâtiments scolaires et périscolaires.</a:t>
            </a:r>
          </a:p>
          <a:p>
            <a:endParaRPr lang="fr-FR" sz="1800" dirty="0" smtClean="0"/>
          </a:p>
          <a:p>
            <a:pPr marL="342900" indent="-34290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Financement d’un seul dossier par commune.</a:t>
            </a:r>
          </a:p>
          <a:p>
            <a:endParaRPr lang="fr-FR" sz="1800" dirty="0"/>
          </a:p>
          <a:p>
            <a:pPr lvl="0" fontAlgn="base">
              <a:lnSpc>
                <a:spcPct val="100000"/>
              </a:lnSpc>
              <a:spcBef>
                <a:spcPct val="0"/>
              </a:spcBef>
              <a:spcAft>
                <a:spcPct val="0"/>
              </a:spcAft>
            </a:pPr>
            <a:r>
              <a:rPr lang="fr-FR" sz="1800" b="1" dirty="0">
                <a:latin typeface="Calibri Light" panose="020F0302020204030204" pitchFamily="34" charset="0"/>
              </a:rPr>
              <a:t>Subvention valable </a:t>
            </a:r>
            <a:r>
              <a:rPr lang="fr-FR" sz="1800" b="1" dirty="0" smtClean="0">
                <a:latin typeface="Calibri Light" panose="020F0302020204030204" pitchFamily="34" charset="0"/>
              </a:rPr>
              <a:t>4 ans </a:t>
            </a:r>
            <a:r>
              <a:rPr lang="fr-FR" sz="1800" b="1" dirty="0">
                <a:latin typeface="Calibri Light" panose="020F0302020204030204" pitchFamily="34" charset="0"/>
              </a:rPr>
              <a:t>à partir de la </a:t>
            </a:r>
            <a:r>
              <a:rPr lang="fr-FR" sz="1800" b="1" dirty="0" smtClean="0">
                <a:latin typeface="Calibri Light" panose="020F0302020204030204" pitchFamily="34" charset="0"/>
              </a:rPr>
              <a:t>notification </a:t>
            </a:r>
            <a:r>
              <a:rPr lang="fr-FR" sz="1800" dirty="0">
                <a:latin typeface="Calibri Light" panose="020F0302020204030204" pitchFamily="34" charset="0"/>
              </a:rPr>
              <a:t>(signature d’une </a:t>
            </a:r>
            <a:r>
              <a:rPr lang="fr-FR" sz="1800" dirty="0"/>
              <a:t>convention financière bilatérale)</a:t>
            </a:r>
            <a:endParaRPr lang="fr-FR" sz="1800" b="1" dirty="0">
              <a:latin typeface="Calibri Light" panose="020F0302020204030204" pitchFamily="34" charset="0"/>
            </a:endParaRPr>
          </a:p>
          <a:p>
            <a:pPr marL="342900" lvl="0" indent="-342900" fontAlgn="base">
              <a:lnSpc>
                <a:spcPct val="100000"/>
              </a:lnSpc>
              <a:spcBef>
                <a:spcPct val="0"/>
              </a:spcBef>
              <a:spcAft>
                <a:spcPct val="0"/>
              </a:spcAft>
              <a:buFont typeface="Arial" panose="020B0604020202020204" pitchFamily="34" charset="0"/>
              <a:buChar char="•"/>
            </a:pPr>
            <a:endParaRPr lang="fr-FR" sz="1800" b="1" dirty="0">
              <a:latin typeface="Calibri Light" panose="020F0302020204030204" pitchFamily="34" charset="0"/>
            </a:endParaRPr>
          </a:p>
          <a:p>
            <a:pPr lvl="0" fontAlgn="base">
              <a:lnSpc>
                <a:spcPct val="100000"/>
              </a:lnSpc>
              <a:spcBef>
                <a:spcPct val="0"/>
              </a:spcBef>
              <a:spcAft>
                <a:spcPct val="0"/>
              </a:spcAft>
            </a:pPr>
            <a:r>
              <a:rPr lang="fr-FR" sz="1800" b="1" dirty="0">
                <a:latin typeface="Calibri Light" panose="020F0302020204030204" pitchFamily="34" charset="0"/>
              </a:rPr>
              <a:t>Accusé de réception complétude nécessaire avant travaux</a:t>
            </a:r>
          </a:p>
          <a:p>
            <a:endParaRPr lang="fr-FR" sz="1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933" y="166948"/>
            <a:ext cx="3352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28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88" y="1338307"/>
            <a:ext cx="7487700" cy="588935"/>
          </a:xfrm>
        </p:spPr>
        <p:txBody>
          <a:bodyPr>
            <a:normAutofit fontScale="90000"/>
          </a:bodyPr>
          <a:lstStyle/>
          <a:p>
            <a:pPr algn="ctr"/>
            <a:r>
              <a:rPr lang="fr-FR" cap="small" dirty="0" smtClean="0"/>
              <a:t>SUBVENTIONS LIEES A UN CONTRAT NEGOCIE</a:t>
            </a:r>
            <a:r>
              <a:rPr lang="fr-FR" cap="small" dirty="0"/>
              <a:t/>
            </a:r>
            <a:br>
              <a:rPr lang="fr-FR" cap="small" dirty="0"/>
            </a:br>
            <a:endParaRPr lang="fr-FR" dirty="0"/>
          </a:p>
        </p:txBody>
      </p:sp>
      <p:sp>
        <p:nvSpPr>
          <p:cNvPr id="3" name="Espace réservé du texte 2"/>
          <p:cNvSpPr>
            <a:spLocks noGrp="1"/>
          </p:cNvSpPr>
          <p:nvPr>
            <p:ph type="body" idx="1"/>
          </p:nvPr>
        </p:nvSpPr>
        <p:spPr>
          <a:xfrm>
            <a:off x="1022888" y="2426775"/>
            <a:ext cx="7487700" cy="3169692"/>
          </a:xfrm>
        </p:spPr>
        <p:txBody>
          <a:bodyPr/>
          <a:lstStyle/>
          <a:p>
            <a:pPr marL="342900" indent="-342900" fontAlgn="base">
              <a:lnSpc>
                <a:spcPct val="100000"/>
              </a:lnSpc>
              <a:spcBef>
                <a:spcPct val="0"/>
              </a:spcBef>
              <a:spcAft>
                <a:spcPct val="0"/>
              </a:spcAft>
              <a:buFont typeface="Arial" panose="020B0604020202020204" pitchFamily="34" charset="0"/>
              <a:buChar char="•"/>
            </a:pPr>
            <a:r>
              <a:rPr lang="fr-FR" sz="1800" dirty="0" smtClean="0">
                <a:solidFill>
                  <a:srgbClr val="000000"/>
                </a:solidFill>
                <a:latin typeface="Calibri Light" panose="020F0302020204030204" pitchFamily="34" charset="0"/>
              </a:rPr>
              <a:t>Contractualisation </a:t>
            </a:r>
            <a:r>
              <a:rPr lang="fr-FR" sz="1800" dirty="0">
                <a:solidFill>
                  <a:srgbClr val="000000"/>
                </a:solidFill>
                <a:latin typeface="Calibri Light" panose="020F0302020204030204" pitchFamily="34" charset="0"/>
              </a:rPr>
              <a:t>pluriannuelle avec chaque Établissement Public de Coopération Intercommunale (EPCI) de la Loire sur la période 2017-2021 </a:t>
            </a:r>
          </a:p>
          <a:p>
            <a:endParaRPr lang="fr-FR" sz="1800" dirty="0"/>
          </a:p>
          <a:p>
            <a:pPr marL="342900" indent="-34290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Financement de projets intercommunaux ou sous maîtrise d’ouvrage communale dès lors que le rayonnement du projet est intercommunal.</a:t>
            </a:r>
          </a:p>
          <a:p>
            <a:endParaRPr lang="fr-FR" sz="1800" dirty="0"/>
          </a:p>
          <a:p>
            <a:pPr lvl="0" fontAlgn="base">
              <a:lnSpc>
                <a:spcPct val="100000"/>
              </a:lnSpc>
              <a:spcBef>
                <a:spcPct val="0"/>
              </a:spcBef>
              <a:spcAft>
                <a:spcPct val="0"/>
              </a:spcAft>
            </a:pPr>
            <a:r>
              <a:rPr lang="fr-FR" sz="1800" b="1" dirty="0">
                <a:latin typeface="Calibri Light" panose="020F0302020204030204" pitchFamily="34" charset="0"/>
              </a:rPr>
              <a:t>Subvention valable 4 ans à partir de la </a:t>
            </a:r>
            <a:r>
              <a:rPr lang="fr-FR" sz="1800" b="1" dirty="0" smtClean="0">
                <a:latin typeface="Calibri Light" panose="020F0302020204030204" pitchFamily="34" charset="0"/>
              </a:rPr>
              <a:t>notification </a:t>
            </a:r>
            <a:r>
              <a:rPr lang="fr-FR" sz="1800" dirty="0" smtClean="0">
                <a:latin typeface="Calibri Light" panose="020F0302020204030204" pitchFamily="34" charset="0"/>
              </a:rPr>
              <a:t>(signature d’une </a:t>
            </a:r>
            <a:r>
              <a:rPr lang="fr-FR" sz="1800" dirty="0" smtClean="0"/>
              <a:t>convention </a:t>
            </a:r>
            <a:r>
              <a:rPr lang="fr-FR" sz="1800" dirty="0"/>
              <a:t>financière </a:t>
            </a:r>
            <a:r>
              <a:rPr lang="fr-FR" sz="1800" dirty="0" smtClean="0"/>
              <a:t>bilatérale)</a:t>
            </a:r>
            <a:endParaRPr lang="fr-FR" sz="1800" b="1" dirty="0">
              <a:latin typeface="Calibri Light" panose="020F0302020204030204" pitchFamily="34" charset="0"/>
            </a:endParaRPr>
          </a:p>
          <a:p>
            <a:pPr marL="342900" lvl="0" indent="-342900" fontAlgn="base">
              <a:lnSpc>
                <a:spcPct val="100000"/>
              </a:lnSpc>
              <a:spcBef>
                <a:spcPct val="0"/>
              </a:spcBef>
              <a:spcAft>
                <a:spcPct val="0"/>
              </a:spcAft>
              <a:buFont typeface="Arial" panose="020B0604020202020204" pitchFamily="34" charset="0"/>
              <a:buChar char="•"/>
            </a:pPr>
            <a:endParaRPr lang="fr-FR" sz="1800" b="1" dirty="0">
              <a:latin typeface="Calibri Light" panose="020F0302020204030204" pitchFamily="34" charset="0"/>
            </a:endParaRPr>
          </a:p>
          <a:p>
            <a:pPr lvl="0" fontAlgn="base">
              <a:lnSpc>
                <a:spcPct val="100000"/>
              </a:lnSpc>
              <a:spcBef>
                <a:spcPct val="0"/>
              </a:spcBef>
              <a:spcAft>
                <a:spcPct val="0"/>
              </a:spcAft>
            </a:pPr>
            <a:r>
              <a:rPr lang="fr-FR" sz="1800" b="1" dirty="0">
                <a:latin typeface="Calibri Light" panose="020F0302020204030204" pitchFamily="34" charset="0"/>
              </a:rPr>
              <a:t>Accusé de réception complétude nécessaire avant travaux</a:t>
            </a:r>
          </a:p>
          <a:p>
            <a:endParaRPr lang="fr-FR"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742" y="401108"/>
            <a:ext cx="32194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19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88" y="1761640"/>
            <a:ext cx="7487700" cy="588935"/>
          </a:xfrm>
        </p:spPr>
        <p:txBody>
          <a:bodyPr>
            <a:normAutofit fontScale="90000"/>
          </a:bodyPr>
          <a:lstStyle/>
          <a:p>
            <a:pPr algn="ctr"/>
            <a:r>
              <a:rPr lang="fr-FR" cap="small" dirty="0"/>
              <a:t>APPELS A PARTENARIAT</a:t>
            </a:r>
            <a:br>
              <a:rPr lang="fr-FR" cap="small" dirty="0"/>
            </a:br>
            <a:endParaRPr lang="fr-FR" dirty="0"/>
          </a:p>
        </p:txBody>
      </p:sp>
      <p:sp>
        <p:nvSpPr>
          <p:cNvPr id="3" name="Espace réservé du texte 2"/>
          <p:cNvSpPr>
            <a:spLocks noGrp="1"/>
          </p:cNvSpPr>
          <p:nvPr>
            <p:ph type="body" idx="1"/>
          </p:nvPr>
        </p:nvSpPr>
        <p:spPr>
          <a:xfrm>
            <a:off x="1022888" y="2350575"/>
            <a:ext cx="7487700" cy="2231757"/>
          </a:xfrm>
        </p:spPr>
        <p:txBody>
          <a:bodyPr/>
          <a:lstStyle/>
          <a:p>
            <a:r>
              <a:rPr lang="fr-FR" sz="1800" dirty="0"/>
              <a:t>P</a:t>
            </a:r>
            <a:r>
              <a:rPr lang="fr-FR" sz="1800" dirty="0" smtClean="0"/>
              <a:t>roposer </a:t>
            </a:r>
            <a:r>
              <a:rPr lang="fr-FR" sz="1800" dirty="0"/>
              <a:t>aux collectivités </a:t>
            </a:r>
            <a:r>
              <a:rPr lang="fr-FR" sz="1800" dirty="0" smtClean="0"/>
              <a:t>(communes, EPCI, syndicats…) de contribuer </a:t>
            </a:r>
            <a:r>
              <a:rPr lang="fr-FR" sz="1800" dirty="0"/>
              <a:t>activement à la mise en </a:t>
            </a:r>
            <a:r>
              <a:rPr lang="fr-FR" sz="1800" dirty="0" smtClean="0"/>
              <a:t>œuvre </a:t>
            </a:r>
            <a:r>
              <a:rPr lang="fr-FR" sz="1800" dirty="0"/>
              <a:t>d’une politique </a:t>
            </a:r>
            <a:r>
              <a:rPr lang="fr-FR" sz="1800" dirty="0" smtClean="0"/>
              <a:t>départementale forte.</a:t>
            </a:r>
          </a:p>
          <a:p>
            <a:r>
              <a:rPr lang="fr-FR" sz="1800" dirty="0" smtClean="0"/>
              <a:t>Un </a:t>
            </a:r>
            <a:r>
              <a:rPr lang="fr-FR" sz="1800" dirty="0"/>
              <a:t>cahier des </a:t>
            </a:r>
            <a:r>
              <a:rPr lang="fr-FR" sz="1800" dirty="0" smtClean="0"/>
              <a:t>charges pour cadrer l’intervention.</a:t>
            </a:r>
          </a:p>
          <a:p>
            <a:r>
              <a:rPr lang="fr-FR" sz="1800" dirty="0" smtClean="0"/>
              <a:t>Période de candidatures et date limite de dépôt spécifiques.</a:t>
            </a:r>
          </a:p>
          <a:p>
            <a:endParaRPr lang="fr-FR" sz="1800" dirty="0"/>
          </a:p>
          <a:p>
            <a:r>
              <a:rPr lang="fr-FR" sz="1800" dirty="0" smtClean="0">
                <a:hlinkClick r:id="rId2"/>
              </a:rPr>
              <a:t>Page </a:t>
            </a:r>
            <a:r>
              <a:rPr lang="fr-FR" sz="1800" dirty="0">
                <a:hlinkClick r:id="rId2"/>
              </a:rPr>
              <a:t>dédiée </a:t>
            </a:r>
            <a:endParaRPr lang="fr-FR" sz="1800" dirty="0" smtClean="0"/>
          </a:p>
          <a:p>
            <a:endParaRPr lang="fr-FR"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658283"/>
            <a:ext cx="33718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15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88" y="247972"/>
            <a:ext cx="7487700" cy="588935"/>
          </a:xfrm>
        </p:spPr>
        <p:txBody>
          <a:bodyPr/>
          <a:lstStyle/>
          <a:p>
            <a:pPr algn="ctr"/>
            <a:r>
              <a:rPr lang="fr-FR" dirty="0" smtClean="0"/>
              <a:t>2 cas particuliers :</a:t>
            </a:r>
            <a:endParaRPr lang="fr-FR" dirty="0"/>
          </a:p>
        </p:txBody>
      </p:sp>
      <p:sp>
        <p:nvSpPr>
          <p:cNvPr id="3" name="Espace réservé du texte 2"/>
          <p:cNvSpPr>
            <a:spLocks noGrp="1"/>
          </p:cNvSpPr>
          <p:nvPr>
            <p:ph type="body" idx="1"/>
          </p:nvPr>
        </p:nvSpPr>
        <p:spPr>
          <a:xfrm>
            <a:off x="1022888" y="745066"/>
            <a:ext cx="7487700" cy="5977467"/>
          </a:xfrm>
        </p:spPr>
        <p:txBody>
          <a:bodyPr/>
          <a:lstStyle/>
          <a:p>
            <a:r>
              <a:rPr lang="fr-FR" sz="2900" cap="small" dirty="0">
                <a:solidFill>
                  <a:srgbClr val="24406C"/>
                </a:solidFill>
                <a:latin typeface="+mn-lt"/>
                <a:ea typeface="+mj-ea"/>
                <a:cs typeface="+mj-cs"/>
              </a:rPr>
              <a:t>SUBVENTION EXCEPTIONNELLE</a:t>
            </a:r>
          </a:p>
          <a:p>
            <a:r>
              <a:rPr lang="fr-FR" sz="1800" dirty="0" smtClean="0"/>
              <a:t>Tous travaux </a:t>
            </a:r>
            <a:r>
              <a:rPr lang="fr-FR" sz="1800" dirty="0"/>
              <a:t>d’urgence faisant suite à des intempéries notamment sur les infrastructures routières. </a:t>
            </a:r>
            <a:endParaRPr lang="fr-FR" sz="1800" dirty="0" smtClean="0"/>
          </a:p>
          <a:p>
            <a:r>
              <a:rPr lang="fr-FR" sz="1800" dirty="0" smtClean="0"/>
              <a:t>Ou tout </a:t>
            </a:r>
            <a:r>
              <a:rPr lang="fr-FR" sz="1800" dirty="0"/>
              <a:t>projet spécifique lié au contexte particulier d’une </a:t>
            </a:r>
            <a:r>
              <a:rPr lang="fr-FR" sz="1800" dirty="0" smtClean="0"/>
              <a:t>collectivité.</a:t>
            </a:r>
            <a:endParaRPr lang="fr-FR" sz="1800" dirty="0"/>
          </a:p>
          <a:p>
            <a:endParaRPr lang="fr-FR" sz="1800" dirty="0" smtClean="0"/>
          </a:p>
          <a:p>
            <a:r>
              <a:rPr lang="fr-FR" sz="1800" dirty="0" smtClean="0"/>
              <a:t>Un </a:t>
            </a:r>
            <a:r>
              <a:rPr lang="fr-FR" sz="1800" dirty="0"/>
              <a:t>vote </a:t>
            </a:r>
            <a:r>
              <a:rPr lang="fr-FR" sz="1800" dirty="0" smtClean="0"/>
              <a:t>annuel avec </a:t>
            </a:r>
            <a:r>
              <a:rPr lang="fr-FR" sz="1800" dirty="0"/>
              <a:t>arbitrage par le 1er Vice-Président et le Président</a:t>
            </a:r>
          </a:p>
          <a:p>
            <a:endParaRPr lang="fr-FR" sz="2800" b="1" cap="small" dirty="0" smtClean="0">
              <a:latin typeface="Calibri Light" panose="020F0302020204030204" pitchFamily="34" charset="0"/>
            </a:endParaRPr>
          </a:p>
          <a:p>
            <a:r>
              <a:rPr lang="fr-FR" sz="2900" cap="small" dirty="0">
                <a:solidFill>
                  <a:srgbClr val="24406C"/>
                </a:solidFill>
                <a:latin typeface="+mn-lt"/>
                <a:ea typeface="+mj-ea"/>
                <a:cs typeface="+mj-cs"/>
              </a:rPr>
              <a:t>AMENDE DE POLICE</a:t>
            </a:r>
          </a:p>
          <a:p>
            <a:r>
              <a:rPr lang="fr-FR" sz="1800" dirty="0"/>
              <a:t>Répartition de la dotation provenant du produit des amendes de police pour les communes ou groupements de communes de moins de 10 000 </a:t>
            </a:r>
            <a:r>
              <a:rPr lang="fr-FR" sz="1800" dirty="0" smtClean="0"/>
              <a:t>habitants</a:t>
            </a:r>
            <a:br>
              <a:rPr lang="fr-FR" sz="1800" dirty="0" smtClean="0"/>
            </a:br>
            <a:r>
              <a:rPr lang="fr-FR" sz="1800" dirty="0" smtClean="0"/>
              <a:t>&gt; </a:t>
            </a:r>
            <a:r>
              <a:rPr lang="fr-FR" sz="1800" dirty="0"/>
              <a:t>faite par le Département (bénéficiaires et montant</a:t>
            </a:r>
            <a:r>
              <a:rPr lang="fr-FR" sz="1800" dirty="0" smtClean="0"/>
              <a:t>)</a:t>
            </a:r>
          </a:p>
          <a:p>
            <a:r>
              <a:rPr lang="fr-FR" sz="1800" dirty="0" smtClean="0"/>
              <a:t>Dépenses éligibles maximum : 25 000 € HT</a:t>
            </a:r>
          </a:p>
          <a:p>
            <a:r>
              <a:rPr lang="fr-FR" sz="1800" dirty="0" smtClean="0"/>
              <a:t>Taux communal : de 20 à 60 %</a:t>
            </a:r>
          </a:p>
          <a:p>
            <a:r>
              <a:rPr lang="fr-FR" sz="1800" dirty="0" smtClean="0"/>
              <a:t>Instruction par les Services Techniques Départementaux (STD)</a:t>
            </a:r>
          </a:p>
          <a:p>
            <a:pPr lvl="0" fontAlgn="base">
              <a:lnSpc>
                <a:spcPct val="100000"/>
              </a:lnSpc>
              <a:spcBef>
                <a:spcPct val="0"/>
              </a:spcBef>
              <a:spcAft>
                <a:spcPct val="0"/>
              </a:spcAft>
            </a:pPr>
            <a:endParaRPr lang="fr-FR" sz="1800" b="1" dirty="0" smtClean="0">
              <a:latin typeface="Calibri Light" panose="020F0302020204030204" pitchFamily="34" charset="0"/>
            </a:endParaRPr>
          </a:p>
          <a:p>
            <a:pPr lvl="0" fontAlgn="base">
              <a:lnSpc>
                <a:spcPct val="100000"/>
              </a:lnSpc>
              <a:spcBef>
                <a:spcPct val="0"/>
              </a:spcBef>
              <a:spcAft>
                <a:spcPct val="0"/>
              </a:spcAft>
            </a:pPr>
            <a:r>
              <a:rPr lang="fr-FR" sz="1800" b="1" dirty="0" smtClean="0">
                <a:latin typeface="Calibri Light" panose="020F0302020204030204" pitchFamily="34" charset="0"/>
              </a:rPr>
              <a:t>Accusé </a:t>
            </a:r>
            <a:r>
              <a:rPr lang="fr-FR" sz="1800" b="1" dirty="0">
                <a:latin typeface="Calibri Light" panose="020F0302020204030204" pitchFamily="34" charset="0"/>
              </a:rPr>
              <a:t>de réception complétude nécessaire avant </a:t>
            </a:r>
            <a:r>
              <a:rPr lang="fr-FR" sz="1800" b="1" dirty="0" smtClean="0">
                <a:latin typeface="Calibri Light" panose="020F0302020204030204" pitchFamily="34" charset="0"/>
              </a:rPr>
              <a:t>travaux</a:t>
            </a:r>
            <a:endParaRPr lang="fr-FR" sz="2800" dirty="0"/>
          </a:p>
        </p:txBody>
      </p:sp>
    </p:spTree>
    <p:extLst>
      <p:ext uri="{BB962C8B-B14F-4D97-AF65-F5344CB8AC3E}">
        <p14:creationId xmlns:p14="http://schemas.microsoft.com/office/powerpoint/2010/main" val="390552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A3B9E2F-D162-4802-BFA4-DF6F1FBB5CF2}" type="slidenum">
              <a:rPr lang="fr-FR" smtClean="0"/>
              <a:pPr>
                <a:defRPr/>
              </a:pPr>
              <a:t>14</a:t>
            </a:fld>
            <a:endParaRPr lang="fr-FR" dirty="0"/>
          </a:p>
        </p:txBody>
      </p:sp>
      <p:sp>
        <p:nvSpPr>
          <p:cNvPr id="8" name="Double flèche horizontale 7"/>
          <p:cNvSpPr/>
          <p:nvPr/>
        </p:nvSpPr>
        <p:spPr bwMode="auto">
          <a:xfrm>
            <a:off x="5004048" y="4293096"/>
            <a:ext cx="648072" cy="792088"/>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700" b="0" i="0" u="none" strike="noStrike" cap="none" normalizeH="0" baseline="0">
              <a:ln>
                <a:noFill/>
              </a:ln>
              <a:solidFill>
                <a:schemeClr val="tx1"/>
              </a:solidFill>
              <a:effectLst/>
              <a:latin typeface="Arial" charset="0"/>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49874251"/>
              </p:ext>
            </p:extLst>
          </p:nvPr>
        </p:nvGraphicFramePr>
        <p:xfrm>
          <a:off x="971600" y="1112920"/>
          <a:ext cx="7056784" cy="483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Hexagone 14"/>
          <p:cNvSpPr/>
          <p:nvPr/>
        </p:nvSpPr>
        <p:spPr bwMode="auto">
          <a:xfrm>
            <a:off x="4381563" y="1089984"/>
            <a:ext cx="1021510" cy="476550"/>
          </a:xfrm>
          <a:prstGeom prst="hexagon">
            <a:avLst/>
          </a:prstGeom>
          <a:solidFill>
            <a:schemeClr val="accent6">
              <a:lumMod val="40000"/>
              <a:lumOff val="60000"/>
            </a:schemeClr>
          </a:solidFill>
          <a:ln>
            <a:solidFill>
              <a:schemeClr val="bg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bg1"/>
                </a:solidFill>
                <a:effectLst/>
                <a:latin typeface="Arial" charset="0"/>
              </a:rPr>
              <a:t>Enveloppe</a:t>
            </a:r>
            <a:r>
              <a:rPr kumimoji="0" lang="fr-FR" sz="900" b="1" i="0" u="none" strike="noStrike" cap="none" normalizeH="0" dirty="0">
                <a:ln>
                  <a:noFill/>
                </a:ln>
                <a:solidFill>
                  <a:schemeClr val="bg1"/>
                </a:solidFill>
                <a:effectLst/>
                <a:latin typeface="Arial" charset="0"/>
              </a:rPr>
              <a:t> de voirie</a:t>
            </a:r>
            <a:endParaRPr kumimoji="0" lang="fr-FR" sz="900" b="1" i="0" u="none" strike="noStrike" cap="none" normalizeH="0" baseline="0" dirty="0">
              <a:ln>
                <a:noFill/>
              </a:ln>
              <a:solidFill>
                <a:schemeClr val="bg1"/>
              </a:solidFill>
              <a:effectLst/>
              <a:latin typeface="Arial" charset="0"/>
            </a:endParaRPr>
          </a:p>
        </p:txBody>
      </p:sp>
      <p:sp>
        <p:nvSpPr>
          <p:cNvPr id="13" name="Hexagone 12"/>
          <p:cNvSpPr/>
          <p:nvPr/>
        </p:nvSpPr>
        <p:spPr bwMode="auto">
          <a:xfrm>
            <a:off x="3328304" y="1112920"/>
            <a:ext cx="1021510" cy="469263"/>
          </a:xfrm>
          <a:prstGeom prst="hexagon">
            <a:avLst/>
          </a:prstGeom>
          <a:solidFill>
            <a:schemeClr val="accent6">
              <a:lumMod val="60000"/>
              <a:lumOff val="40000"/>
            </a:schemeClr>
          </a:solidFill>
          <a:ln>
            <a:solidFill>
              <a:schemeClr val="bg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bg1"/>
                </a:solidFill>
                <a:effectLst/>
                <a:latin typeface="Arial" charset="0"/>
              </a:rPr>
              <a:t>Enveloppe</a:t>
            </a:r>
            <a:r>
              <a:rPr kumimoji="0" lang="fr-FR" sz="900" b="1" i="0" u="none" strike="noStrike" cap="none" normalizeH="0" dirty="0">
                <a:ln>
                  <a:noFill/>
                </a:ln>
                <a:solidFill>
                  <a:schemeClr val="bg1"/>
                </a:solidFill>
                <a:effectLst/>
                <a:latin typeface="Arial" charset="0"/>
              </a:rPr>
              <a:t> de solidarité</a:t>
            </a:r>
            <a:endParaRPr kumimoji="0" lang="fr-FR" sz="900" b="1" i="0" u="none" strike="noStrike" cap="none" normalizeH="0" baseline="0" dirty="0">
              <a:ln>
                <a:noFill/>
              </a:ln>
              <a:solidFill>
                <a:schemeClr val="bg1"/>
              </a:solidFill>
              <a:effectLst/>
              <a:latin typeface="Arial" charset="0"/>
            </a:endParaRPr>
          </a:p>
        </p:txBody>
      </p:sp>
      <p:sp>
        <p:nvSpPr>
          <p:cNvPr id="25" name="Rectangle : coins arrondis 4">
            <a:extLst>
              <a:ext uri="{FF2B5EF4-FFF2-40B4-BE49-F238E27FC236}">
                <a16:creationId xmlns:a16="http://schemas.microsoft.com/office/drawing/2014/main" xmlns="" id="{07C7CC28-0F16-47D1-8A53-8E2C31B83116}"/>
              </a:ext>
            </a:extLst>
          </p:cNvPr>
          <p:cNvSpPr txBox="1"/>
          <p:nvPr/>
        </p:nvSpPr>
        <p:spPr>
          <a:xfrm>
            <a:off x="1331640" y="3945904"/>
            <a:ext cx="1225489" cy="23093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avril 2017</a:t>
            </a:r>
          </a:p>
        </p:txBody>
      </p:sp>
      <p:sp>
        <p:nvSpPr>
          <p:cNvPr id="28" name="Rectangle : coins arrondis 4">
            <a:extLst>
              <a:ext uri="{FF2B5EF4-FFF2-40B4-BE49-F238E27FC236}">
                <a16:creationId xmlns:a16="http://schemas.microsoft.com/office/drawing/2014/main" xmlns="" id="{75A6DAAD-1E53-4ACD-A81B-141764BB8C25}"/>
              </a:ext>
            </a:extLst>
          </p:cNvPr>
          <p:cNvSpPr txBox="1"/>
          <p:nvPr/>
        </p:nvSpPr>
        <p:spPr>
          <a:xfrm>
            <a:off x="1336145" y="2524133"/>
            <a:ext cx="1220985" cy="23093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juin 2017</a:t>
            </a:r>
          </a:p>
        </p:txBody>
      </p:sp>
      <p:grpSp>
        <p:nvGrpSpPr>
          <p:cNvPr id="30" name="Groupe 29">
            <a:extLst>
              <a:ext uri="{FF2B5EF4-FFF2-40B4-BE49-F238E27FC236}">
                <a16:creationId xmlns:a16="http://schemas.microsoft.com/office/drawing/2014/main" xmlns="" id="{2BCAD13E-A96D-4801-A2D9-0FEE04E51C2F}"/>
              </a:ext>
            </a:extLst>
          </p:cNvPr>
          <p:cNvGrpSpPr/>
          <p:nvPr/>
        </p:nvGrpSpPr>
        <p:grpSpPr>
          <a:xfrm>
            <a:off x="1467236" y="1317394"/>
            <a:ext cx="1604498" cy="235266"/>
            <a:chOff x="7476030" y="1049049"/>
            <a:chExt cx="1297137" cy="386277"/>
          </a:xfrm>
          <a:solidFill>
            <a:srgbClr val="92D050"/>
          </a:solidFill>
        </p:grpSpPr>
        <p:sp>
          <p:nvSpPr>
            <p:cNvPr id="31" name="Rectangle : coins arrondis 30">
              <a:extLst>
                <a:ext uri="{FF2B5EF4-FFF2-40B4-BE49-F238E27FC236}">
                  <a16:creationId xmlns:a16="http://schemas.microsoft.com/office/drawing/2014/main" xmlns="" id="{A886D3EF-464A-4957-9DE0-E1BEC2E5513B}"/>
                </a:ext>
              </a:extLst>
            </p:cNvPr>
            <p:cNvSpPr/>
            <p:nvPr/>
          </p:nvSpPr>
          <p:spPr>
            <a:xfrm>
              <a:off x="7476030" y="1049049"/>
              <a:ext cx="1297137" cy="386277"/>
            </a:xfrm>
            <a:prstGeom prst="roundRect">
              <a:avLst>
                <a:gd name="adj" fmla="val 10000"/>
              </a:avLst>
            </a:prstGeom>
            <a:grpFill/>
          </p:spPr>
          <p:style>
            <a:lnRef idx="2">
              <a:schemeClr val="lt1">
                <a:hueOff val="0"/>
                <a:satOff val="0"/>
                <a:lumOff val="0"/>
                <a:alphaOff val="0"/>
              </a:schemeClr>
            </a:lnRef>
            <a:fillRef idx="1">
              <a:schemeClr val="accent2">
                <a:shade val="50000"/>
                <a:hueOff val="0"/>
                <a:satOff val="-8207"/>
                <a:lumOff val="24304"/>
                <a:alphaOff val="0"/>
              </a:schemeClr>
            </a:fillRef>
            <a:effectRef idx="0">
              <a:schemeClr val="accent2">
                <a:shade val="50000"/>
                <a:hueOff val="0"/>
                <a:satOff val="-8207"/>
                <a:lumOff val="24304"/>
                <a:alphaOff val="0"/>
              </a:schemeClr>
            </a:effectRef>
            <a:fontRef idx="minor">
              <a:schemeClr val="lt1"/>
            </a:fontRef>
          </p:style>
        </p:sp>
        <p:sp>
          <p:nvSpPr>
            <p:cNvPr id="32" name="Rectangle : coins arrondis 4">
              <a:extLst>
                <a:ext uri="{FF2B5EF4-FFF2-40B4-BE49-F238E27FC236}">
                  <a16:creationId xmlns:a16="http://schemas.microsoft.com/office/drawing/2014/main" xmlns="" id="{22C31D67-0690-47FE-96EE-1AFE0EB6D49E}"/>
                </a:ext>
              </a:extLst>
            </p:cNvPr>
            <p:cNvSpPr txBox="1"/>
            <p:nvPr/>
          </p:nvSpPr>
          <p:spPr>
            <a:xfrm>
              <a:off x="7487344" y="1060363"/>
              <a:ext cx="1274509" cy="3636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décembre 2017</a:t>
              </a:r>
            </a:p>
          </p:txBody>
        </p:sp>
      </p:grpSp>
      <p:sp>
        <p:nvSpPr>
          <p:cNvPr id="41" name="Rectangle : coins arrondis 4">
            <a:extLst>
              <a:ext uri="{FF2B5EF4-FFF2-40B4-BE49-F238E27FC236}">
                <a16:creationId xmlns:a16="http://schemas.microsoft.com/office/drawing/2014/main" xmlns="" id="{A11E1E64-721B-436E-BD6B-D4FE56FBE026}"/>
              </a:ext>
            </a:extLst>
          </p:cNvPr>
          <p:cNvSpPr txBox="1"/>
          <p:nvPr/>
        </p:nvSpPr>
        <p:spPr>
          <a:xfrm>
            <a:off x="3575487" y="794315"/>
            <a:ext cx="1458283" cy="21908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décembre 2016</a:t>
            </a:r>
          </a:p>
        </p:txBody>
      </p:sp>
      <p:sp>
        <p:nvSpPr>
          <p:cNvPr id="34" name="Titre 1"/>
          <p:cNvSpPr txBox="1">
            <a:spLocks/>
          </p:cNvSpPr>
          <p:nvPr/>
        </p:nvSpPr>
        <p:spPr bwMode="auto">
          <a:xfrm>
            <a:off x="1270" y="14673"/>
            <a:ext cx="9142729" cy="53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rgbClr val="22228B"/>
                </a:solidFill>
                <a:latin typeface="+mj-lt"/>
                <a:ea typeface="+mj-ea"/>
                <a:cs typeface="+mj-cs"/>
              </a:defRPr>
            </a:lvl1pPr>
            <a:lvl2pPr algn="l" rtl="0" eaLnBrk="0" fontAlgn="base" hangingPunct="0">
              <a:spcBef>
                <a:spcPct val="0"/>
              </a:spcBef>
              <a:spcAft>
                <a:spcPct val="0"/>
              </a:spcAft>
              <a:defRPr sz="3000" b="1">
                <a:solidFill>
                  <a:srgbClr val="22228B"/>
                </a:solidFill>
                <a:latin typeface="Calibri" pitchFamily="34" charset="0"/>
              </a:defRPr>
            </a:lvl2pPr>
            <a:lvl3pPr algn="l" rtl="0" eaLnBrk="0" fontAlgn="base" hangingPunct="0">
              <a:spcBef>
                <a:spcPct val="0"/>
              </a:spcBef>
              <a:spcAft>
                <a:spcPct val="0"/>
              </a:spcAft>
              <a:defRPr sz="3000" b="1">
                <a:solidFill>
                  <a:srgbClr val="22228B"/>
                </a:solidFill>
                <a:latin typeface="Calibri" pitchFamily="34" charset="0"/>
              </a:defRPr>
            </a:lvl3pPr>
            <a:lvl4pPr algn="l" rtl="0" eaLnBrk="0" fontAlgn="base" hangingPunct="0">
              <a:spcBef>
                <a:spcPct val="0"/>
              </a:spcBef>
              <a:spcAft>
                <a:spcPct val="0"/>
              </a:spcAft>
              <a:defRPr sz="3000" b="1">
                <a:solidFill>
                  <a:srgbClr val="22228B"/>
                </a:solidFill>
                <a:latin typeface="Calibri" pitchFamily="34" charset="0"/>
              </a:defRPr>
            </a:lvl4pPr>
            <a:lvl5pPr algn="l" rtl="0" eaLnBrk="0" fontAlgn="base" hangingPunct="0">
              <a:spcBef>
                <a:spcPct val="0"/>
              </a:spcBef>
              <a:spcAft>
                <a:spcPct val="0"/>
              </a:spcAft>
              <a:defRPr sz="3000" b="1">
                <a:solidFill>
                  <a:srgbClr val="22228B"/>
                </a:solidFill>
                <a:latin typeface="Calibri" pitchFamily="34" charset="0"/>
              </a:defRPr>
            </a:lvl5pPr>
            <a:lvl6pPr marL="457200" algn="l" rtl="0" fontAlgn="base">
              <a:spcBef>
                <a:spcPct val="0"/>
              </a:spcBef>
              <a:spcAft>
                <a:spcPct val="0"/>
              </a:spcAft>
              <a:defRPr sz="3000" b="1">
                <a:solidFill>
                  <a:srgbClr val="95BE0C"/>
                </a:solidFill>
                <a:latin typeface="Arial" charset="0"/>
              </a:defRPr>
            </a:lvl6pPr>
            <a:lvl7pPr marL="914400" algn="l" rtl="0" fontAlgn="base">
              <a:spcBef>
                <a:spcPct val="0"/>
              </a:spcBef>
              <a:spcAft>
                <a:spcPct val="0"/>
              </a:spcAft>
              <a:defRPr sz="3000" b="1">
                <a:solidFill>
                  <a:srgbClr val="95BE0C"/>
                </a:solidFill>
                <a:latin typeface="Arial" charset="0"/>
              </a:defRPr>
            </a:lvl7pPr>
            <a:lvl8pPr marL="1371600" algn="l" rtl="0" fontAlgn="base">
              <a:spcBef>
                <a:spcPct val="0"/>
              </a:spcBef>
              <a:spcAft>
                <a:spcPct val="0"/>
              </a:spcAft>
              <a:defRPr sz="3000" b="1">
                <a:solidFill>
                  <a:srgbClr val="95BE0C"/>
                </a:solidFill>
                <a:latin typeface="Arial" charset="0"/>
              </a:defRPr>
            </a:lvl8pPr>
            <a:lvl9pPr marL="1828800" algn="l" rtl="0" fontAlgn="base">
              <a:spcBef>
                <a:spcPct val="0"/>
              </a:spcBef>
              <a:spcAft>
                <a:spcPct val="0"/>
              </a:spcAft>
              <a:defRPr sz="3000" b="1">
                <a:solidFill>
                  <a:srgbClr val="95BE0C"/>
                </a:solidFill>
                <a:latin typeface="Arial" charset="0"/>
              </a:defRPr>
            </a:lvl9pPr>
          </a:lstStyle>
          <a:p>
            <a:pPr algn="ctr"/>
            <a:r>
              <a:rPr lang="fr-FR" altLang="fr-FR" sz="2400" kern="0" dirty="0" smtClean="0">
                <a:solidFill>
                  <a:schemeClr val="tx1"/>
                </a:solidFill>
              </a:rPr>
              <a:t>Dispositif 2017 – 2021 : 6 outils au service de la solidarité territoriale</a:t>
            </a:r>
            <a:endParaRPr lang="fr-FR" sz="2400" kern="0" dirty="0">
              <a:solidFill>
                <a:schemeClr val="tx1"/>
              </a:solidFill>
            </a:endParaRPr>
          </a:p>
        </p:txBody>
      </p:sp>
      <p:sp>
        <p:nvSpPr>
          <p:cNvPr id="2" name="Ellipse 1"/>
          <p:cNvSpPr/>
          <p:nvPr/>
        </p:nvSpPr>
        <p:spPr bwMode="auto">
          <a:xfrm>
            <a:off x="7236296" y="1281301"/>
            <a:ext cx="1224136" cy="99557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700" b="0" i="0" u="none" strike="noStrike" cap="none" normalizeH="0" baseline="0" smtClean="0">
              <a:ln>
                <a:noFill/>
              </a:ln>
              <a:solidFill>
                <a:schemeClr val="tx1"/>
              </a:solidFill>
              <a:effectLst/>
              <a:latin typeface="Arial" charset="0"/>
            </a:endParaRPr>
          </a:p>
        </p:txBody>
      </p:sp>
      <p:sp>
        <p:nvSpPr>
          <p:cNvPr id="3" name="Ellipse 2"/>
          <p:cNvSpPr/>
          <p:nvPr/>
        </p:nvSpPr>
        <p:spPr bwMode="auto">
          <a:xfrm>
            <a:off x="128622" y="549038"/>
            <a:ext cx="3199682" cy="1438978"/>
          </a:xfrm>
          <a:prstGeom prst="ellipse">
            <a:avLst/>
          </a:prstGeom>
          <a:solidFill>
            <a:schemeClr val="accent1">
              <a:lumMod val="20000"/>
              <a:lumOff val="8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kumimoji="0" lang="fr-FR" sz="1000" b="1" i="0" u="none" strike="noStrike" cap="none" normalizeH="0" baseline="0" dirty="0" smtClean="0">
                <a:ln>
                  <a:noFill/>
                </a:ln>
                <a:solidFill>
                  <a:schemeClr val="tx1"/>
                </a:solidFill>
                <a:effectLst/>
              </a:rPr>
              <a:t>Travaux en régie</a:t>
            </a:r>
            <a:r>
              <a:rPr lang="fr-FR" sz="1000" dirty="0"/>
              <a:t> </a:t>
            </a:r>
            <a:r>
              <a:rPr lang="fr-FR" sz="1000" dirty="0" smtClean="0"/>
              <a:t>: </a:t>
            </a:r>
            <a:r>
              <a:rPr lang="fr-FR" sz="1000" dirty="0"/>
              <a:t>Communes de moins de 700 hab. : Prise en compte de l’acquisition de </a:t>
            </a:r>
            <a:r>
              <a:rPr lang="fr-FR" sz="1000" dirty="0" smtClean="0"/>
              <a:t>matériaux permettant </a:t>
            </a:r>
            <a:r>
              <a:rPr lang="fr-FR" sz="1000" dirty="0"/>
              <a:t>la réalisation de travaux en régie visant à la valorisation et l’entretien du patrimoine communal. </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p:txBody>
      </p:sp>
      <p:sp>
        <p:nvSpPr>
          <p:cNvPr id="6" name="ZoneTexte 5"/>
          <p:cNvSpPr txBox="1"/>
          <p:nvPr/>
        </p:nvSpPr>
        <p:spPr>
          <a:xfrm>
            <a:off x="102369" y="5949280"/>
            <a:ext cx="4247445" cy="307777"/>
          </a:xfrm>
          <a:prstGeom prst="rect">
            <a:avLst/>
          </a:prstGeom>
          <a:noFill/>
          <a:ln>
            <a:solidFill>
              <a:srgbClr val="92D050"/>
            </a:solidFill>
          </a:ln>
        </p:spPr>
        <p:txBody>
          <a:bodyPr wrap="none" rtlCol="0">
            <a:spAutoFit/>
          </a:bodyPr>
          <a:lstStyle/>
          <a:p>
            <a:r>
              <a:rPr lang="fr-FR" sz="1400" dirty="0" smtClean="0">
                <a:solidFill>
                  <a:srgbClr val="FF0000"/>
                </a:solidFill>
              </a:rPr>
              <a:t>Date limite dépôts des dossiers au 31/12 de l’année N-1</a:t>
            </a:r>
            <a:endParaRPr lang="fr-FR" sz="1400" dirty="0">
              <a:solidFill>
                <a:srgbClr val="FF0000"/>
              </a:solidFill>
            </a:endParaRPr>
          </a:p>
        </p:txBody>
      </p:sp>
      <p:sp>
        <p:nvSpPr>
          <p:cNvPr id="44" name="ZoneTexte 43"/>
          <p:cNvSpPr txBox="1"/>
          <p:nvPr/>
        </p:nvSpPr>
        <p:spPr>
          <a:xfrm>
            <a:off x="6811615" y="2213216"/>
            <a:ext cx="2281920" cy="577081"/>
          </a:xfrm>
          <a:prstGeom prst="rect">
            <a:avLst/>
          </a:prstGeom>
          <a:solidFill>
            <a:schemeClr val="accent1">
              <a:lumMod val="20000"/>
              <a:lumOff val="80000"/>
            </a:schemeClr>
          </a:solidFill>
          <a:ln>
            <a:solidFill>
              <a:srgbClr val="92D050"/>
            </a:solidFill>
          </a:ln>
        </p:spPr>
        <p:txBody>
          <a:bodyPr wrap="square" rtlCol="0">
            <a:spAutoFit/>
          </a:bodyPr>
          <a:lstStyle/>
          <a:p>
            <a:r>
              <a:rPr lang="fr-FR" sz="1050" dirty="0" smtClean="0">
                <a:solidFill>
                  <a:schemeClr val="accent1"/>
                </a:solidFill>
              </a:rPr>
              <a:t>dépôts des dossiers avant le 31/05/2019 puis 31/12 de l’année pour l’année suivante</a:t>
            </a:r>
            <a:endParaRPr lang="fr-FR" sz="1050" dirty="0">
              <a:solidFill>
                <a:schemeClr val="accent1"/>
              </a:solidFill>
            </a:endParaRPr>
          </a:p>
        </p:txBody>
      </p:sp>
      <p:cxnSp>
        <p:nvCxnSpPr>
          <p:cNvPr id="11" name="Connecteur droit avec flèche 10"/>
          <p:cNvCxnSpPr/>
          <p:nvPr/>
        </p:nvCxnSpPr>
        <p:spPr bwMode="auto">
          <a:xfrm>
            <a:off x="7884368" y="1840675"/>
            <a:ext cx="68207" cy="35903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Ellipse 25"/>
          <p:cNvSpPr/>
          <p:nvPr/>
        </p:nvSpPr>
        <p:spPr bwMode="auto">
          <a:xfrm>
            <a:off x="6087976" y="579647"/>
            <a:ext cx="3035112" cy="1292728"/>
          </a:xfrm>
          <a:prstGeom prst="ellipse">
            <a:avLst/>
          </a:prstGeom>
          <a:solidFill>
            <a:schemeClr val="accent1">
              <a:lumMod val="20000"/>
              <a:lumOff val="80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fr-FR" sz="1000" b="1" dirty="0" smtClean="0"/>
              <a:t>Viabilité hivernale </a:t>
            </a:r>
            <a:r>
              <a:rPr lang="fr-FR" sz="1000" dirty="0" smtClean="0"/>
              <a:t>: Communes de moins de 700 hab</a:t>
            </a:r>
            <a:r>
              <a:rPr lang="fr-FR" sz="1000" dirty="0"/>
              <a:t>.</a:t>
            </a:r>
            <a:r>
              <a:rPr lang="fr-FR" sz="1000" dirty="0" smtClean="0"/>
              <a:t> situées en zone de montagne : Acquisition de matériel de déneigement </a:t>
            </a:r>
            <a:endParaRPr kumimoji="0" lang="fr-FR" sz="1000" b="0" i="0" u="none" strike="noStrike" cap="none" normalizeH="0" baseline="0" dirty="0" smtClean="0">
              <a:ln>
                <a:noFill/>
              </a:ln>
              <a:solidFill>
                <a:schemeClr val="tx1"/>
              </a:solidFill>
              <a:effectLst/>
            </a:endParaRPr>
          </a:p>
        </p:txBody>
      </p:sp>
      <p:sp>
        <p:nvSpPr>
          <p:cNvPr id="27" name="Rectangle : coins arrondis 4">
            <a:extLst>
              <a:ext uri="{FF2B5EF4-FFF2-40B4-BE49-F238E27FC236}">
                <a16:creationId xmlns:a16="http://schemas.microsoft.com/office/drawing/2014/main" xmlns="" id="{A11E1E64-721B-436E-BD6B-D4FE56FBE026}"/>
              </a:ext>
            </a:extLst>
          </p:cNvPr>
          <p:cNvSpPr txBox="1"/>
          <p:nvPr/>
        </p:nvSpPr>
        <p:spPr>
          <a:xfrm>
            <a:off x="1076469" y="1669545"/>
            <a:ext cx="1458283" cy="21908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décembre </a:t>
            </a:r>
            <a:r>
              <a:rPr lang="fr-FR" sz="1400" kern="1200" dirty="0" smtClean="0"/>
              <a:t>2017</a:t>
            </a:r>
            <a:endParaRPr lang="fr-FR" sz="1400" kern="1200" dirty="0"/>
          </a:p>
        </p:txBody>
      </p:sp>
      <p:sp>
        <p:nvSpPr>
          <p:cNvPr id="38" name="Hexagone 37"/>
          <p:cNvSpPr/>
          <p:nvPr/>
        </p:nvSpPr>
        <p:spPr bwMode="auto">
          <a:xfrm>
            <a:off x="5403073" y="1112920"/>
            <a:ext cx="1021510" cy="476550"/>
          </a:xfrm>
          <a:prstGeom prst="hexagon">
            <a:avLst/>
          </a:prstGeom>
          <a:solidFill>
            <a:schemeClr val="accent6">
              <a:lumMod val="40000"/>
              <a:lumOff val="60000"/>
            </a:schemeClr>
          </a:solidFill>
          <a:ln>
            <a:solidFill>
              <a:schemeClr val="bg1"/>
            </a:solid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bg1"/>
                </a:solidFill>
                <a:effectLst/>
                <a:latin typeface="Arial" charset="0"/>
              </a:rPr>
              <a:t>Enveloppe</a:t>
            </a:r>
            <a:r>
              <a:rPr kumimoji="0" lang="fr-FR" sz="900" b="1" i="0" u="none" strike="noStrike" cap="none" normalizeH="0" dirty="0">
                <a:ln>
                  <a:noFill/>
                </a:ln>
                <a:solidFill>
                  <a:schemeClr val="bg1"/>
                </a:solidFill>
                <a:effectLst/>
                <a:latin typeface="Arial" charset="0"/>
              </a:rPr>
              <a:t> </a:t>
            </a:r>
            <a:r>
              <a:rPr kumimoji="0" lang="fr-FR" sz="900" b="1" i="0" u="none" strike="noStrike" cap="none" normalizeH="0" dirty="0" smtClean="0">
                <a:ln>
                  <a:noFill/>
                </a:ln>
                <a:solidFill>
                  <a:schemeClr val="bg1"/>
                </a:solidFill>
                <a:effectLst/>
                <a:latin typeface="Arial" charset="0"/>
              </a:rPr>
              <a:t>viabilité hivernale</a:t>
            </a:r>
            <a:endParaRPr kumimoji="0" lang="fr-FR" sz="900" b="1" i="0" u="none" strike="noStrike" cap="none" normalizeH="0" baseline="0" dirty="0">
              <a:ln>
                <a:noFill/>
              </a:ln>
              <a:solidFill>
                <a:schemeClr val="bg1"/>
              </a:solidFill>
              <a:effectLst/>
              <a:latin typeface="Arial" charset="0"/>
            </a:endParaRPr>
          </a:p>
        </p:txBody>
      </p:sp>
      <p:sp>
        <p:nvSpPr>
          <p:cNvPr id="43" name="Rectangle : coins arrondis 4">
            <a:extLst>
              <a:ext uri="{FF2B5EF4-FFF2-40B4-BE49-F238E27FC236}">
                <a16:creationId xmlns:a16="http://schemas.microsoft.com/office/drawing/2014/main" xmlns="" id="{A11E1E64-721B-436E-BD6B-D4FE56FBE026}"/>
              </a:ext>
            </a:extLst>
          </p:cNvPr>
          <p:cNvSpPr txBox="1"/>
          <p:nvPr/>
        </p:nvSpPr>
        <p:spPr>
          <a:xfrm>
            <a:off x="5695441" y="1626324"/>
            <a:ext cx="1458283" cy="219082"/>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t>AD décembre </a:t>
            </a:r>
            <a:r>
              <a:rPr lang="fr-FR" sz="1400" kern="1200" dirty="0" smtClean="0"/>
              <a:t>2018</a:t>
            </a:r>
            <a:endParaRPr lang="fr-FR" sz="1400" kern="1200" dirty="0"/>
          </a:p>
        </p:txBody>
      </p:sp>
      <p:sp>
        <p:nvSpPr>
          <p:cNvPr id="45" name="ZoneTexte 44"/>
          <p:cNvSpPr txBox="1"/>
          <p:nvPr/>
        </p:nvSpPr>
        <p:spPr>
          <a:xfrm>
            <a:off x="6984100" y="4061370"/>
            <a:ext cx="1476332" cy="430887"/>
          </a:xfrm>
          <a:prstGeom prst="rect">
            <a:avLst/>
          </a:prstGeom>
          <a:noFill/>
        </p:spPr>
        <p:txBody>
          <a:bodyPr wrap="square" rtlCol="0">
            <a:spAutoFit/>
          </a:bodyPr>
          <a:lstStyle/>
          <a:p>
            <a:r>
              <a:rPr lang="fr-FR" sz="1100" dirty="0" smtClean="0">
                <a:solidFill>
                  <a:srgbClr val="FFFFFF"/>
                </a:solidFill>
              </a:rPr>
              <a:t>LOIRE FOREZ AGGLOMERATION</a:t>
            </a:r>
            <a:endParaRPr lang="fr-FR" sz="1100" dirty="0">
              <a:solidFill>
                <a:srgbClr val="FFFFFF"/>
              </a:solidFill>
            </a:endParaRPr>
          </a:p>
        </p:txBody>
      </p:sp>
      <p:sp>
        <p:nvSpPr>
          <p:cNvPr id="5" name="ZoneTexte 4"/>
          <p:cNvSpPr txBox="1"/>
          <p:nvPr/>
        </p:nvSpPr>
        <p:spPr>
          <a:xfrm>
            <a:off x="6424583" y="4261424"/>
            <a:ext cx="2574955" cy="461665"/>
          </a:xfrm>
          <a:prstGeom prst="rect">
            <a:avLst/>
          </a:prstGeom>
          <a:solidFill>
            <a:schemeClr val="accent1">
              <a:lumMod val="20000"/>
              <a:lumOff val="80000"/>
            </a:schemeClr>
          </a:solidFill>
        </p:spPr>
        <p:txBody>
          <a:bodyPr wrap="square" rtlCol="0">
            <a:spAutoFit/>
          </a:bodyPr>
          <a:lstStyle/>
          <a:p>
            <a:r>
              <a:rPr lang="fr-FR" sz="1200" dirty="0" smtClean="0"/>
              <a:t>Accompagnement des EPCI dans leurs projets de développement stratégique</a:t>
            </a:r>
            <a:endParaRPr lang="fr-FR" sz="1200" dirty="0"/>
          </a:p>
        </p:txBody>
      </p:sp>
    </p:spTree>
    <p:extLst>
      <p:ext uri="{BB962C8B-B14F-4D97-AF65-F5344CB8AC3E}">
        <p14:creationId xmlns:p14="http://schemas.microsoft.com/office/powerpoint/2010/main" val="290682984"/>
      </p:ext>
    </p:extLst>
  </p:cSld>
  <p:clrMapOvr>
    <a:masterClrMapping/>
  </p:clrMapOvr>
  <p:transition spd="slow" advClick="0"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022888" y="68307"/>
            <a:ext cx="7487700" cy="919572"/>
          </a:xfrm>
        </p:spPr>
        <p:txBody>
          <a:bodyPr>
            <a:normAutofit fontScale="90000"/>
          </a:bodyPr>
          <a:lstStyle/>
          <a:p>
            <a:pPr algn="ctr"/>
            <a:r>
              <a:rPr lang="fr-FR" dirty="0" smtClean="0"/>
              <a:t>Précisions sur le Règlement budgétaire et financier </a:t>
            </a:r>
            <a:endParaRPr lang="fr-FR" dirty="0"/>
          </a:p>
        </p:txBody>
      </p:sp>
      <p:graphicFrame>
        <p:nvGraphicFramePr>
          <p:cNvPr id="5" name="Diagramme 4"/>
          <p:cNvGraphicFramePr/>
          <p:nvPr>
            <p:extLst>
              <p:ext uri="{D42A27DB-BD31-4B8C-83A1-F6EECF244321}">
                <p14:modId xmlns:p14="http://schemas.microsoft.com/office/powerpoint/2010/main" val="496803463"/>
              </p:ext>
            </p:extLst>
          </p:nvPr>
        </p:nvGraphicFramePr>
        <p:xfrm>
          <a:off x="155512" y="1124744"/>
          <a:ext cx="517172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val="1347739569"/>
              </p:ext>
            </p:extLst>
          </p:nvPr>
        </p:nvGraphicFramePr>
        <p:xfrm>
          <a:off x="5421288" y="1124744"/>
          <a:ext cx="3722712"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ZoneTexte 6"/>
          <p:cNvSpPr txBox="1"/>
          <p:nvPr/>
        </p:nvSpPr>
        <p:spPr>
          <a:xfrm>
            <a:off x="882437" y="4939212"/>
            <a:ext cx="8178405" cy="1631216"/>
          </a:xfrm>
          <a:prstGeom prst="rect">
            <a:avLst/>
          </a:prstGeom>
          <a:noFill/>
        </p:spPr>
        <p:txBody>
          <a:bodyPr wrap="square" rtlCol="0">
            <a:spAutoFit/>
          </a:bodyPr>
          <a:lstStyle/>
          <a:p>
            <a:pPr fontAlgn="base">
              <a:spcBef>
                <a:spcPct val="0"/>
              </a:spcBef>
              <a:spcAft>
                <a:spcPct val="0"/>
              </a:spcAft>
            </a:pPr>
            <a:r>
              <a:rPr lang="fr-FR" sz="2000" b="1" dirty="0" smtClean="0">
                <a:solidFill>
                  <a:schemeClr val="accent4"/>
                </a:solidFill>
              </a:rPr>
              <a:t>Règle des 10 ans </a:t>
            </a:r>
            <a:r>
              <a:rPr lang="fr-FR" sz="2000" dirty="0" smtClean="0">
                <a:solidFill>
                  <a:srgbClr val="000000"/>
                </a:solidFill>
              </a:rPr>
              <a:t>: délai de 10 ans entre 2 subventions pour un même bâtiment/équipement</a:t>
            </a:r>
            <a:endParaRPr lang="fr-FR" sz="2000" dirty="0">
              <a:solidFill>
                <a:srgbClr val="000000"/>
              </a:solidFill>
            </a:endParaRPr>
          </a:p>
          <a:p>
            <a:pPr fontAlgn="base">
              <a:spcBef>
                <a:spcPct val="0"/>
              </a:spcBef>
              <a:spcAft>
                <a:spcPct val="0"/>
              </a:spcAft>
            </a:pPr>
            <a:r>
              <a:rPr lang="fr-FR" sz="2000" b="1" dirty="0" smtClean="0">
                <a:solidFill>
                  <a:schemeClr val="accent4"/>
                </a:solidFill>
              </a:rPr>
              <a:t>Pas de cumul </a:t>
            </a:r>
            <a:r>
              <a:rPr lang="fr-FR" sz="2000" dirty="0" smtClean="0">
                <a:solidFill>
                  <a:srgbClr val="000000"/>
                </a:solidFill>
              </a:rPr>
              <a:t>entre les </a:t>
            </a:r>
            <a:r>
              <a:rPr lang="fr-FR" sz="2000" b="1" dirty="0" smtClean="0">
                <a:solidFill>
                  <a:schemeClr val="accent4"/>
                </a:solidFill>
              </a:rPr>
              <a:t>dispositifs du Département, </a:t>
            </a:r>
            <a:r>
              <a:rPr lang="fr-FR" sz="2000" dirty="0" smtClean="0"/>
              <a:t>en principe.</a:t>
            </a:r>
          </a:p>
          <a:p>
            <a:pPr fontAlgn="base">
              <a:spcBef>
                <a:spcPct val="0"/>
              </a:spcBef>
              <a:spcAft>
                <a:spcPct val="0"/>
              </a:spcAft>
            </a:pPr>
            <a:r>
              <a:rPr lang="fr-FR" sz="2000" b="1" dirty="0" smtClean="0">
                <a:solidFill>
                  <a:schemeClr val="accent4"/>
                </a:solidFill>
              </a:rPr>
              <a:t>Prorogation du délai de validité </a:t>
            </a:r>
            <a:r>
              <a:rPr lang="fr-FR" sz="2000" dirty="0" smtClean="0">
                <a:solidFill>
                  <a:srgbClr val="000000"/>
                </a:solidFill>
              </a:rPr>
              <a:t>: une seule fois pour une année par demande expresse écrite à minima 2 mois avant la caducité</a:t>
            </a:r>
            <a:endParaRPr lang="fr-FR" sz="2000" dirty="0">
              <a:solidFill>
                <a:srgbClr val="000000"/>
              </a:solidFill>
            </a:endParaRPr>
          </a:p>
        </p:txBody>
      </p:sp>
    </p:spTree>
    <p:extLst>
      <p:ext uri="{BB962C8B-B14F-4D97-AF65-F5344CB8AC3E}">
        <p14:creationId xmlns:p14="http://schemas.microsoft.com/office/powerpoint/2010/main" val="289930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2200" y="1107233"/>
            <a:ext cx="5511800" cy="4590661"/>
          </a:xfrm>
        </p:spPr>
        <p:txBody>
          <a:bodyPr>
            <a:normAutofit/>
          </a:bodyPr>
          <a:lstStyle/>
          <a:p>
            <a:pPr algn="ctr"/>
            <a:r>
              <a:rPr lang="fr-FR" dirty="0" smtClean="0">
                <a:solidFill>
                  <a:schemeClr val="tx1"/>
                </a:solidFill>
              </a:rPr>
              <a:t>2 - </a:t>
            </a:r>
            <a:r>
              <a:rPr lang="fr-FR" b="1" dirty="0" smtClean="0">
                <a:solidFill>
                  <a:schemeClr val="tx1"/>
                </a:solidFill>
              </a:rPr>
              <a:t>E-PARTENAIRES</a:t>
            </a:r>
            <a:r>
              <a:rPr lang="fr-FR" dirty="0">
                <a:solidFill>
                  <a:schemeClr val="tx1"/>
                </a:solidFill>
              </a:rPr>
              <a:t> : </a:t>
            </a:r>
            <a:r>
              <a:rPr lang="fr-FR" dirty="0" smtClean="0">
                <a:solidFill>
                  <a:schemeClr val="tx1"/>
                </a:solidFill>
              </a:rPr>
              <a:t/>
            </a:r>
            <a:br>
              <a:rPr lang="fr-FR" dirty="0" smtClean="0">
                <a:solidFill>
                  <a:schemeClr val="tx1"/>
                </a:solidFill>
              </a:rPr>
            </a:br>
            <a:r>
              <a:rPr lang="fr-FR" dirty="0" smtClean="0">
                <a:solidFill>
                  <a:schemeClr val="tx1"/>
                </a:solidFill>
              </a:rPr>
              <a:t>un </a:t>
            </a:r>
            <a:r>
              <a:rPr lang="fr-FR" dirty="0">
                <a:solidFill>
                  <a:schemeClr val="tx1"/>
                </a:solidFill>
              </a:rPr>
              <a:t>e-service </a:t>
            </a:r>
            <a:r>
              <a:rPr lang="fr-FR" dirty="0" smtClean="0">
                <a:solidFill>
                  <a:schemeClr val="tx1"/>
                </a:solidFill>
              </a:rPr>
              <a:t>pour </a:t>
            </a:r>
            <a:r>
              <a:rPr lang="fr-FR" dirty="0">
                <a:solidFill>
                  <a:schemeClr val="tx1"/>
                </a:solidFill>
              </a:rPr>
              <a:t>moderniser et simplifier </a:t>
            </a:r>
            <a:br>
              <a:rPr lang="fr-FR" dirty="0">
                <a:solidFill>
                  <a:schemeClr val="tx1"/>
                </a:solidFill>
              </a:rPr>
            </a:br>
            <a:r>
              <a:rPr lang="fr-FR" dirty="0">
                <a:solidFill>
                  <a:schemeClr val="tx1"/>
                </a:solidFill>
              </a:rPr>
              <a:t>les demandes de subventions </a:t>
            </a:r>
            <a:br>
              <a:rPr lang="fr-FR" dirty="0">
                <a:solidFill>
                  <a:schemeClr val="tx1"/>
                </a:solidFill>
              </a:rPr>
            </a:br>
            <a:r>
              <a:rPr lang="fr-FR" dirty="0">
                <a:solidFill>
                  <a:schemeClr val="tx1"/>
                </a:solidFill>
              </a:rPr>
              <a:t>pour les projets des </a:t>
            </a:r>
            <a:r>
              <a:rPr lang="fr-FR" dirty="0" smtClean="0">
                <a:solidFill>
                  <a:schemeClr val="tx1"/>
                </a:solidFill>
              </a:rPr>
              <a:t>collectivités</a:t>
            </a:r>
            <a:r>
              <a:rPr lang="fr-FR" dirty="0" smtClean="0"/>
              <a:t/>
            </a:r>
            <a:br>
              <a:rPr lang="fr-FR" dirty="0" smtClean="0"/>
            </a:br>
            <a:r>
              <a:rPr lang="fr-FR" dirty="0"/>
              <a:t/>
            </a:r>
            <a:br>
              <a:rPr lang="fr-FR" dirty="0"/>
            </a:br>
            <a:endParaRPr lang="fr-FR" dirty="0"/>
          </a:p>
        </p:txBody>
      </p:sp>
    </p:spTree>
    <p:extLst>
      <p:ext uri="{BB962C8B-B14F-4D97-AF65-F5344CB8AC3E}">
        <p14:creationId xmlns:p14="http://schemas.microsoft.com/office/powerpoint/2010/main" val="373980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84" y="187364"/>
            <a:ext cx="3413760" cy="2065020"/>
          </a:xfrm>
          <a:prstGeom prst="rect">
            <a:avLst/>
          </a:prstGeom>
        </p:spPr>
      </p:pic>
      <p:sp>
        <p:nvSpPr>
          <p:cNvPr id="4" name="Titre 1">
            <a:extLst>
              <a:ext uri="{FF2B5EF4-FFF2-40B4-BE49-F238E27FC236}">
                <a16:creationId xmlns="" xmlns:a16="http://schemas.microsoft.com/office/drawing/2014/main" id="{A1968F45-6822-374B-9A83-4F91CDEBCF38}"/>
              </a:ext>
            </a:extLst>
          </p:cNvPr>
          <p:cNvSpPr>
            <a:spLocks noGrp="1"/>
          </p:cNvSpPr>
          <p:nvPr>
            <p:ph type="title"/>
          </p:nvPr>
        </p:nvSpPr>
        <p:spPr>
          <a:xfrm>
            <a:off x="3867993" y="2136297"/>
            <a:ext cx="5073706" cy="4349170"/>
          </a:xfrm>
        </p:spPr>
        <p:txBody>
          <a:bodyPr>
            <a:normAutofit fontScale="90000"/>
          </a:bodyPr>
          <a:lstStyle/>
          <a:p>
            <a:r>
              <a:rPr lang="fr-FR" sz="3100" b="1" dirty="0" smtClean="0">
                <a:solidFill>
                  <a:srgbClr val="0070C0"/>
                </a:solidFill>
              </a:rPr>
              <a:t>E-partenaires, un e-service : </a:t>
            </a:r>
            <a:r>
              <a:rPr lang="fr-FR" sz="2700" b="1" dirty="0" smtClean="0">
                <a:solidFill>
                  <a:srgbClr val="0070C0"/>
                </a:solidFill>
              </a:rPr>
              <a:t/>
            </a:r>
            <a:br>
              <a:rPr lang="fr-FR" sz="2700" b="1" dirty="0" smtClean="0">
                <a:solidFill>
                  <a:srgbClr val="0070C0"/>
                </a:solidFill>
              </a:rPr>
            </a:br>
            <a:r>
              <a:rPr lang="fr-FR" sz="2000" b="1" i="1" dirty="0" smtClean="0">
                <a:solidFill>
                  <a:srgbClr val="0070C0"/>
                </a:solidFill>
              </a:rPr>
              <a:t>Un espace de communication entre les collectivités, les conseillers départementaux et le Département</a:t>
            </a:r>
            <a:r>
              <a:rPr lang="fr-FR" sz="2400" b="1" dirty="0" smtClean="0">
                <a:solidFill>
                  <a:srgbClr val="0070C0"/>
                </a:solidFill>
              </a:rPr>
              <a:t/>
            </a:r>
            <a:br>
              <a:rPr lang="fr-FR" sz="2400" b="1" dirty="0" smtClean="0">
                <a:solidFill>
                  <a:srgbClr val="0070C0"/>
                </a:solidFill>
              </a:rPr>
            </a:br>
            <a:r>
              <a:rPr lang="fr-FR" sz="2400" b="1" dirty="0" smtClean="0">
                <a:solidFill>
                  <a:srgbClr val="0070C0"/>
                </a:solidFill>
              </a:rPr>
              <a:t/>
            </a:r>
            <a:br>
              <a:rPr lang="fr-FR" sz="2400" b="1" dirty="0" smtClean="0">
                <a:solidFill>
                  <a:srgbClr val="0070C0"/>
                </a:solidFill>
              </a:rPr>
            </a:br>
            <a:r>
              <a:rPr lang="fr-FR" sz="3100" b="1" dirty="0" smtClean="0">
                <a:solidFill>
                  <a:schemeClr val="tx1"/>
                </a:solidFill>
              </a:rPr>
              <a:t>+ </a:t>
            </a:r>
            <a:r>
              <a:rPr lang="fr-FR" sz="3100" b="1" dirty="0">
                <a:solidFill>
                  <a:schemeClr val="tx1"/>
                </a:solidFill>
              </a:rPr>
              <a:t>facile à </a:t>
            </a:r>
            <a:r>
              <a:rPr lang="fr-FR" sz="3100" b="1" dirty="0" smtClean="0">
                <a:solidFill>
                  <a:schemeClr val="tx1"/>
                </a:solidFill>
              </a:rPr>
              <a:t>suivre</a:t>
            </a:r>
            <a:r>
              <a:rPr lang="fr-FR" sz="1400" b="1" dirty="0" smtClean="0">
                <a:solidFill>
                  <a:schemeClr val="tx1"/>
                </a:solidFill>
              </a:rPr>
              <a:t/>
            </a:r>
            <a:br>
              <a:rPr lang="fr-FR" sz="1400" b="1" dirty="0" smtClean="0">
                <a:solidFill>
                  <a:schemeClr val="tx1"/>
                </a:solidFill>
              </a:rPr>
            </a:br>
            <a:r>
              <a:rPr lang="fr-FR" sz="1300" dirty="0" smtClean="0">
                <a:solidFill>
                  <a:schemeClr val="bg1">
                    <a:lumMod val="50000"/>
                  </a:schemeClr>
                </a:solidFill>
              </a:rPr>
              <a:t>Toutes </a:t>
            </a:r>
            <a:r>
              <a:rPr lang="fr-FR" sz="1300" dirty="0">
                <a:solidFill>
                  <a:schemeClr val="bg1">
                    <a:lumMod val="50000"/>
                  </a:schemeClr>
                </a:solidFill>
              </a:rPr>
              <a:t>les personnes habilitées peuvent suivre, en temps réel, l’avancement de l’instruction, les demandes de paiement, éditer des fiches récapitulatives</a:t>
            </a:r>
            <a:r>
              <a:rPr lang="fr-FR" sz="1300" dirty="0" smtClean="0">
                <a:solidFill>
                  <a:schemeClr val="bg1">
                    <a:lumMod val="50000"/>
                  </a:schemeClr>
                </a:solidFill>
              </a:rPr>
              <a:t>...</a:t>
            </a:r>
            <a:r>
              <a:rPr lang="fr-FR" sz="1400" dirty="0" smtClean="0"/>
              <a:t/>
            </a:r>
            <a:br>
              <a:rPr lang="fr-FR" sz="1400" dirty="0" smtClean="0"/>
            </a:br>
            <a:r>
              <a:rPr lang="fr-FR" sz="1400" dirty="0"/>
              <a:t/>
            </a:r>
            <a:br>
              <a:rPr lang="fr-FR" sz="1400" dirty="0"/>
            </a:br>
            <a:r>
              <a:rPr lang="fr-FR" sz="3100" b="1" dirty="0">
                <a:solidFill>
                  <a:schemeClr val="tx1"/>
                </a:solidFill>
              </a:rPr>
              <a:t>+ </a:t>
            </a:r>
            <a:r>
              <a:rPr lang="fr-FR" sz="3100" b="1" dirty="0" smtClean="0">
                <a:solidFill>
                  <a:schemeClr val="tx1"/>
                </a:solidFill>
              </a:rPr>
              <a:t>souple</a:t>
            </a:r>
            <a:r>
              <a:rPr lang="fr-FR" sz="3100" dirty="0" smtClean="0">
                <a:solidFill>
                  <a:schemeClr val="tx1"/>
                </a:solidFill>
              </a:rPr>
              <a:t> </a:t>
            </a:r>
            <a:r>
              <a:rPr lang="fr-FR" sz="1400" dirty="0" smtClean="0"/>
              <a:t/>
            </a:r>
            <a:br>
              <a:rPr lang="fr-FR" sz="1400" dirty="0" smtClean="0"/>
            </a:br>
            <a:r>
              <a:rPr lang="fr-FR" sz="1300" dirty="0" smtClean="0">
                <a:solidFill>
                  <a:schemeClr val="bg1">
                    <a:lumMod val="50000"/>
                  </a:schemeClr>
                </a:solidFill>
              </a:rPr>
              <a:t>Vous </a:t>
            </a:r>
            <a:r>
              <a:rPr lang="fr-FR" sz="1300" dirty="0">
                <a:solidFill>
                  <a:schemeClr val="bg1">
                    <a:lumMod val="50000"/>
                  </a:schemeClr>
                </a:solidFill>
              </a:rPr>
              <a:t>pouvez </a:t>
            </a:r>
            <a:r>
              <a:rPr lang="fr-FR" sz="1300" dirty="0" smtClean="0">
                <a:solidFill>
                  <a:schemeClr val="bg1">
                    <a:lumMod val="50000"/>
                  </a:schemeClr>
                </a:solidFill>
              </a:rPr>
              <a:t>compléter </a:t>
            </a:r>
            <a:r>
              <a:rPr lang="fr-FR" sz="1300" dirty="0">
                <a:solidFill>
                  <a:schemeClr val="bg1">
                    <a:lumMod val="50000"/>
                  </a:schemeClr>
                </a:solidFill>
              </a:rPr>
              <a:t>votre demande en plusieurs fois et la finaliser à tout moment, et ce jusqu’à la date limite de transmission</a:t>
            </a:r>
            <a:r>
              <a:rPr lang="fr-FR" sz="1300" dirty="0" smtClean="0">
                <a:solidFill>
                  <a:schemeClr val="bg1">
                    <a:lumMod val="50000"/>
                  </a:schemeClr>
                </a:solidFill>
              </a:rPr>
              <a:t>.</a:t>
            </a:r>
            <a:r>
              <a:rPr lang="fr-FR" sz="1400" dirty="0" smtClean="0"/>
              <a:t/>
            </a:r>
            <a:br>
              <a:rPr lang="fr-FR" sz="1400" dirty="0" smtClean="0"/>
            </a:br>
            <a:r>
              <a:rPr lang="fr-FR" sz="1400" dirty="0"/>
              <a:t/>
            </a:r>
            <a:br>
              <a:rPr lang="fr-FR" sz="1400" dirty="0"/>
            </a:br>
            <a:r>
              <a:rPr lang="fr-FR" sz="3100" b="1" dirty="0">
                <a:solidFill>
                  <a:schemeClr val="tx1"/>
                </a:solidFill>
              </a:rPr>
              <a:t>+ fiable </a:t>
            </a:r>
            <a:r>
              <a:rPr lang="fr-FR" sz="1400" dirty="0" smtClean="0"/>
              <a:t/>
            </a:r>
            <a:br>
              <a:rPr lang="fr-FR" sz="1400" dirty="0" smtClean="0"/>
            </a:br>
            <a:r>
              <a:rPr lang="fr-FR" sz="1300" dirty="0" smtClean="0">
                <a:solidFill>
                  <a:schemeClr val="bg1">
                    <a:lumMod val="50000"/>
                  </a:schemeClr>
                </a:solidFill>
              </a:rPr>
              <a:t>Les </a:t>
            </a:r>
            <a:r>
              <a:rPr lang="fr-FR" sz="1300" dirty="0">
                <a:solidFill>
                  <a:schemeClr val="bg1">
                    <a:lumMod val="50000"/>
                  </a:schemeClr>
                </a:solidFill>
              </a:rPr>
              <a:t>informations intègrent directement notre logiciel de gestion des dossiers de demande de subvention</a:t>
            </a:r>
            <a:r>
              <a:rPr lang="fr-FR" sz="1300" dirty="0" smtClean="0">
                <a:solidFill>
                  <a:schemeClr val="bg1">
                    <a:lumMod val="50000"/>
                  </a:schemeClr>
                </a:solidFill>
              </a:rPr>
              <a:t>.</a:t>
            </a:r>
            <a:r>
              <a:rPr lang="fr-FR" sz="1400" dirty="0" smtClean="0"/>
              <a:t/>
            </a:r>
            <a:br>
              <a:rPr lang="fr-FR" sz="1400" dirty="0" smtClean="0"/>
            </a:br>
            <a:r>
              <a:rPr lang="fr-FR" sz="1400" dirty="0"/>
              <a:t/>
            </a:r>
            <a:br>
              <a:rPr lang="fr-FR" sz="1400" dirty="0"/>
            </a:br>
            <a:endParaRPr lang="fr-FR" sz="1400" dirty="0">
              <a:solidFill>
                <a:srgbClr val="FF0000"/>
              </a:solidFill>
            </a:endParaRPr>
          </a:p>
        </p:txBody>
      </p:sp>
    </p:spTree>
    <p:extLst>
      <p:ext uri="{BB962C8B-B14F-4D97-AF65-F5344CB8AC3E}">
        <p14:creationId xmlns:p14="http://schemas.microsoft.com/office/powerpoint/2010/main" val="46786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60" y="4425358"/>
            <a:ext cx="180048" cy="24326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1464658"/>
            <a:ext cx="2286755" cy="1100519"/>
          </a:xfrm>
        </p:spPr>
        <p:txBody>
          <a:bodyPr>
            <a:normAutofit/>
          </a:bodyPr>
          <a:lstStyle/>
          <a:p>
            <a:r>
              <a:rPr lang="fr-FR" sz="7200" b="1" dirty="0" smtClean="0">
                <a:solidFill>
                  <a:schemeClr val="accent5">
                    <a:lumMod val="50000"/>
                  </a:schemeClr>
                </a:solidFill>
              </a:rPr>
              <a:t>#1 </a:t>
            </a:r>
            <a:endParaRPr lang="fr-FR" sz="7200" b="1" dirty="0">
              <a:solidFill>
                <a:schemeClr val="accent5">
                  <a:lumMod val="50000"/>
                </a:schemeClr>
              </a:solidFill>
            </a:endParaRPr>
          </a:p>
        </p:txBody>
      </p:sp>
      <p:sp>
        <p:nvSpPr>
          <p:cNvPr id="6"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2565177"/>
            <a:ext cx="4822853" cy="2767476"/>
          </a:xfrm>
        </p:spPr>
        <p:txBody>
          <a:bodyPr/>
          <a:lstStyle/>
          <a:p>
            <a:r>
              <a:rPr lang="fr-FR" sz="2800" b="1" dirty="0">
                <a:latin typeface="+mn-lt"/>
              </a:rPr>
              <a:t>CONNEXION SUR LE </a:t>
            </a:r>
            <a:r>
              <a:rPr lang="fr-FR" sz="2800" b="1" dirty="0" smtClean="0">
                <a:latin typeface="+mn-lt"/>
              </a:rPr>
              <a:t>E-SERVICE</a:t>
            </a:r>
          </a:p>
          <a:p>
            <a:r>
              <a:rPr lang="fr-FR" b="1" dirty="0"/>
              <a:t/>
            </a:r>
            <a:br>
              <a:rPr lang="fr-FR" b="1" dirty="0"/>
            </a:br>
            <a:r>
              <a:rPr lang="fr-FR" sz="1800" dirty="0"/>
              <a:t>Je me connecte sur </a:t>
            </a:r>
            <a:r>
              <a:rPr lang="fr-FR" sz="1800" u="sng" dirty="0">
                <a:hlinkClick r:id="rId2"/>
              </a:rPr>
              <a:t>www.loire.fr/subventions</a:t>
            </a:r>
            <a:r>
              <a:rPr lang="fr-FR" sz="1800" dirty="0"/>
              <a:t>.</a:t>
            </a:r>
            <a:br>
              <a:rPr lang="fr-FR" sz="1800" dirty="0"/>
            </a:br>
            <a:r>
              <a:rPr lang="fr-FR" sz="1800" dirty="0" smtClean="0"/>
              <a:t/>
            </a:r>
            <a:br>
              <a:rPr lang="fr-FR" sz="1800" dirty="0" smtClean="0"/>
            </a:br>
            <a:r>
              <a:rPr lang="fr-FR" sz="1800" dirty="0" smtClean="0"/>
              <a:t>J’accède </a:t>
            </a:r>
            <a:r>
              <a:rPr lang="fr-FR" sz="1800" dirty="0"/>
              <a:t>avec mes </a:t>
            </a:r>
            <a:r>
              <a:rPr lang="fr-FR" sz="1800" dirty="0" smtClean="0"/>
              <a:t>identifiants de connexion à l’ espace privé </a:t>
            </a:r>
            <a:r>
              <a:rPr lang="fr-FR" sz="1800" dirty="0"/>
              <a:t>et sécurisé</a:t>
            </a:r>
            <a:r>
              <a:rPr lang="fr-FR" sz="1800" dirty="0" smtClean="0"/>
              <a:t> de ma collectivité sur </a:t>
            </a:r>
            <a:r>
              <a:rPr lang="fr-FR" sz="1800" dirty="0"/>
              <a:t>E-partenaires.</a:t>
            </a:r>
            <a:endParaRPr lang="fr-FR" sz="12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1831872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60" y="-27384"/>
            <a:ext cx="180048" cy="16420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Rectangle 4"/>
          <p:cNvSpPr/>
          <p:nvPr/>
        </p:nvSpPr>
        <p:spPr>
          <a:xfrm>
            <a:off x="2324060" y="4425358"/>
            <a:ext cx="180048" cy="24326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1464658"/>
            <a:ext cx="2286755" cy="1399923"/>
          </a:xfrm>
        </p:spPr>
        <p:txBody>
          <a:bodyPr>
            <a:normAutofit/>
          </a:bodyPr>
          <a:lstStyle/>
          <a:p>
            <a:r>
              <a:rPr lang="fr-FR" sz="7200" b="1" dirty="0" smtClean="0">
                <a:solidFill>
                  <a:schemeClr val="accent5">
                    <a:lumMod val="50000"/>
                  </a:schemeClr>
                </a:solidFill>
              </a:rPr>
              <a:t>#2 </a:t>
            </a:r>
            <a:endParaRPr lang="fr-FR" sz="7200" b="1" dirty="0">
              <a:solidFill>
                <a:schemeClr val="accent5">
                  <a:lumMod val="50000"/>
                </a:schemeClr>
              </a:solidFill>
            </a:endParaRPr>
          </a:p>
        </p:txBody>
      </p:sp>
      <p:sp>
        <p:nvSpPr>
          <p:cNvPr id="7"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2492347"/>
            <a:ext cx="4903773" cy="2767476"/>
          </a:xfrm>
        </p:spPr>
        <p:txBody>
          <a:bodyPr/>
          <a:lstStyle/>
          <a:p>
            <a:r>
              <a:rPr lang="fr-FR" sz="2800" b="1" dirty="0">
                <a:latin typeface="+mn-lt"/>
              </a:rPr>
              <a:t>CRÉATION D’UNE DEMANDE </a:t>
            </a:r>
            <a:r>
              <a:rPr lang="fr-FR" sz="2800" b="1" dirty="0" smtClean="0">
                <a:latin typeface="+mn-lt"/>
              </a:rPr>
              <a:t/>
            </a:r>
            <a:br>
              <a:rPr lang="fr-FR" sz="2800" b="1" dirty="0" smtClean="0">
                <a:latin typeface="+mn-lt"/>
              </a:rPr>
            </a:br>
            <a:r>
              <a:rPr lang="fr-FR" sz="2800" b="1" dirty="0" smtClean="0">
                <a:latin typeface="+mn-lt"/>
              </a:rPr>
              <a:t>DE </a:t>
            </a:r>
            <a:r>
              <a:rPr lang="fr-FR" sz="2800" b="1" dirty="0">
                <a:latin typeface="+mn-lt"/>
              </a:rPr>
              <a:t>SUBVENTION</a:t>
            </a:r>
            <a:r>
              <a:rPr lang="fr-FR" b="1" dirty="0"/>
              <a:t/>
            </a:r>
            <a:br>
              <a:rPr lang="fr-FR" b="1" dirty="0"/>
            </a:br>
            <a:r>
              <a:rPr lang="fr-FR" b="1" dirty="0" smtClean="0"/>
              <a:t/>
            </a:r>
            <a:br>
              <a:rPr lang="fr-FR" b="1" dirty="0" smtClean="0"/>
            </a:br>
            <a:r>
              <a:rPr lang="fr-FR" sz="1800" dirty="0"/>
              <a:t>Les données sur ma collectivité sont pré-remplies.</a:t>
            </a:r>
            <a:br>
              <a:rPr lang="fr-FR" sz="1800" dirty="0"/>
            </a:br>
            <a:r>
              <a:rPr lang="fr-FR" sz="1800" dirty="0" smtClean="0"/>
              <a:t/>
            </a:r>
            <a:br>
              <a:rPr lang="fr-FR" sz="1800" dirty="0" smtClean="0"/>
            </a:br>
            <a:r>
              <a:rPr lang="fr-FR" sz="1800" dirty="0" smtClean="0"/>
              <a:t>Une </a:t>
            </a:r>
            <a:r>
              <a:rPr lang="fr-FR" sz="1800" dirty="0"/>
              <a:t>aide </a:t>
            </a:r>
            <a:r>
              <a:rPr lang="fr-FR" sz="1800" dirty="0" smtClean="0"/>
              <a:t>me guide tout au long de la saisie, notamment pour remplir le plan de financement et les </a:t>
            </a:r>
            <a:r>
              <a:rPr lang="fr-FR" sz="1800" dirty="0"/>
              <a:t>pièces justificatives à </a:t>
            </a:r>
            <a:r>
              <a:rPr lang="fr-FR" sz="1800" dirty="0" smtClean="0"/>
              <a:t>joindre.</a:t>
            </a:r>
          </a:p>
          <a:p>
            <a:pPr marL="285750" indent="-285750">
              <a:buFont typeface="Arial" panose="020B0604020202020204" pitchFamily="34" charset="0"/>
              <a:buChar char="•"/>
            </a:pPr>
            <a:endParaRPr lang="fr-FR" sz="2400" dirty="0"/>
          </a:p>
          <a:p>
            <a:r>
              <a:rPr lang="fr-FR" sz="2400" i="1" dirty="0">
                <a:solidFill>
                  <a:schemeClr val="bg1">
                    <a:lumMod val="50000"/>
                  </a:schemeClr>
                </a:solidFill>
              </a:rPr>
              <a:t/>
            </a:r>
            <a:br>
              <a:rPr lang="fr-FR" sz="2400" i="1" dirty="0">
                <a:solidFill>
                  <a:schemeClr val="bg1">
                    <a:lumMod val="50000"/>
                  </a:schemeClr>
                </a:solidFill>
              </a:rPr>
            </a:br>
            <a:r>
              <a:rPr lang="fr-FR" sz="1300" i="1" dirty="0">
                <a:solidFill>
                  <a:schemeClr val="bg1">
                    <a:lumMod val="50000"/>
                  </a:schemeClr>
                </a:solidFill>
              </a:rPr>
              <a:t>*les AAP (Appels A Partenariat) ne sont pas concernés pour l’instant.</a:t>
            </a:r>
          </a:p>
          <a:p>
            <a:endParaRPr lang="fr-FR" sz="1800" i="1" dirty="0">
              <a:solidFill>
                <a:schemeClr val="bg1">
                  <a:lumMod val="50000"/>
                </a:scheme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374352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4448" y="1107233"/>
            <a:ext cx="5273352" cy="5132700"/>
          </a:xfrm>
        </p:spPr>
        <p:txBody>
          <a:bodyPr>
            <a:normAutofit/>
          </a:bodyPr>
          <a:lstStyle/>
          <a:p>
            <a:r>
              <a:rPr lang="fr-FR" sz="4000" b="1" u="sng" dirty="0" smtClean="0">
                <a:solidFill>
                  <a:schemeClr val="tx2"/>
                </a:solidFill>
              </a:rPr>
              <a:t>Ordre du jour</a:t>
            </a:r>
            <a:r>
              <a:rPr lang="fr-FR" sz="2400" u="sng" dirty="0" smtClean="0">
                <a:solidFill>
                  <a:srgbClr val="FF0000"/>
                </a:solidFill>
              </a:rPr>
              <a:t/>
            </a:r>
            <a:br>
              <a:rPr lang="fr-FR" sz="2400" u="sng" dirty="0" smtClean="0">
                <a:solidFill>
                  <a:srgbClr val="FF0000"/>
                </a:solidFill>
              </a:rPr>
            </a:br>
            <a:r>
              <a:rPr lang="fr-FR" sz="2400" u="sng" dirty="0" smtClean="0"/>
              <a:t/>
            </a:r>
            <a:br>
              <a:rPr lang="fr-FR" sz="2400" u="sng" dirty="0" smtClean="0"/>
            </a:br>
            <a:r>
              <a:rPr lang="fr-FR" sz="2400" dirty="0" smtClean="0"/>
              <a:t>1 - Rappel des dispositifs d’aides aux communes</a:t>
            </a:r>
            <a:br>
              <a:rPr lang="fr-FR" sz="2400" dirty="0" smtClean="0"/>
            </a:br>
            <a:r>
              <a:rPr lang="fr-FR" sz="2400" dirty="0" smtClean="0"/>
              <a:t/>
            </a:r>
            <a:br>
              <a:rPr lang="fr-FR" sz="2400" dirty="0" smtClean="0"/>
            </a:br>
            <a:r>
              <a:rPr lang="fr-FR" sz="2400" dirty="0" smtClean="0"/>
              <a:t>2 – Présentation d’E-partenaires</a:t>
            </a:r>
            <a:br>
              <a:rPr lang="fr-FR" sz="2400" dirty="0" smtClean="0"/>
            </a:br>
            <a:r>
              <a:rPr lang="fr-FR" sz="2400" dirty="0" smtClean="0"/>
              <a:t/>
            </a:r>
            <a:br>
              <a:rPr lang="fr-FR" sz="2400" dirty="0" smtClean="0"/>
            </a:br>
            <a:r>
              <a:rPr lang="fr-FR" sz="2400" dirty="0" smtClean="0"/>
              <a:t>3 - Questions - Réponses</a:t>
            </a:r>
            <a:br>
              <a:rPr lang="fr-FR" sz="2400" dirty="0" smtClean="0"/>
            </a:br>
            <a:r>
              <a:rPr lang="fr-FR" sz="2400" dirty="0" smtClean="0"/>
              <a:t/>
            </a:r>
            <a:br>
              <a:rPr lang="fr-FR" sz="2400" dirty="0" smtClean="0"/>
            </a:br>
            <a:endParaRPr lang="fr-FR" sz="2400" dirty="0"/>
          </a:p>
        </p:txBody>
      </p:sp>
    </p:spTree>
    <p:extLst>
      <p:ext uri="{BB962C8B-B14F-4D97-AF65-F5344CB8AC3E}">
        <p14:creationId xmlns:p14="http://schemas.microsoft.com/office/powerpoint/2010/main" val="376780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60" y="-27384"/>
            <a:ext cx="180048" cy="16420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Rectangle 4"/>
          <p:cNvSpPr/>
          <p:nvPr/>
        </p:nvSpPr>
        <p:spPr>
          <a:xfrm>
            <a:off x="2324060" y="4425358"/>
            <a:ext cx="180048" cy="24326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1464658"/>
            <a:ext cx="2286755" cy="1399923"/>
          </a:xfrm>
        </p:spPr>
        <p:txBody>
          <a:bodyPr>
            <a:normAutofit/>
          </a:bodyPr>
          <a:lstStyle/>
          <a:p>
            <a:r>
              <a:rPr lang="fr-FR" sz="7200" b="1" dirty="0" smtClean="0">
                <a:solidFill>
                  <a:schemeClr val="accent5">
                    <a:lumMod val="50000"/>
                  </a:schemeClr>
                </a:solidFill>
              </a:rPr>
              <a:t>#3</a:t>
            </a:r>
            <a:endParaRPr lang="fr-FR" sz="7200" b="1" dirty="0">
              <a:solidFill>
                <a:schemeClr val="accent5">
                  <a:lumMod val="50000"/>
                </a:schemeClr>
              </a:solidFill>
            </a:endParaRPr>
          </a:p>
        </p:txBody>
      </p:sp>
      <p:sp>
        <p:nvSpPr>
          <p:cNvPr id="7"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2492347"/>
            <a:ext cx="4903773" cy="2767476"/>
          </a:xfrm>
        </p:spPr>
        <p:txBody>
          <a:bodyPr/>
          <a:lstStyle/>
          <a:p>
            <a:r>
              <a:rPr lang="fr-FR" sz="2800" b="1" dirty="0" smtClean="0">
                <a:latin typeface="+mn-lt"/>
              </a:rPr>
              <a:t>ESPACE D’ECHANGE NUMERIQUE</a:t>
            </a:r>
            <a:endParaRPr lang="fr-FR" sz="2800" dirty="0" smtClean="0"/>
          </a:p>
          <a:p>
            <a:r>
              <a:rPr lang="fr-FR" sz="1800" dirty="0" smtClean="0"/>
              <a:t>E-partenaires est l’espace numérique </a:t>
            </a:r>
            <a:r>
              <a:rPr lang="fr-FR" sz="1800" dirty="0"/>
              <a:t>d’échange </a:t>
            </a:r>
            <a:r>
              <a:rPr lang="fr-FR" sz="1800" dirty="0" smtClean="0"/>
              <a:t>pour les demandes de subvention entre les collectivités</a:t>
            </a:r>
            <a:r>
              <a:rPr lang="fr-FR" sz="1800" dirty="0"/>
              <a:t>, les conseillers </a:t>
            </a:r>
            <a:r>
              <a:rPr lang="fr-FR" sz="1800" dirty="0" smtClean="0"/>
              <a:t>et les </a:t>
            </a:r>
            <a:r>
              <a:rPr lang="fr-FR" sz="1800" dirty="0"/>
              <a:t>services </a:t>
            </a:r>
            <a:r>
              <a:rPr lang="fr-FR" sz="1800" dirty="0" smtClean="0"/>
              <a:t>départementaux.</a:t>
            </a:r>
            <a:br>
              <a:rPr lang="fr-FR" sz="1800" dirty="0" smtClean="0"/>
            </a:br>
            <a:r>
              <a:rPr lang="fr-FR" sz="1800" dirty="0"/>
              <a:t/>
            </a:r>
            <a:br>
              <a:rPr lang="fr-FR" sz="1800" dirty="0"/>
            </a:br>
            <a:r>
              <a:rPr lang="fr-FR" sz="1800" dirty="0" smtClean="0"/>
              <a:t>«</a:t>
            </a:r>
            <a:r>
              <a:rPr lang="fr-FR" sz="1800" dirty="0"/>
              <a:t> Fini le papier ! </a:t>
            </a:r>
            <a:r>
              <a:rPr lang="fr-FR" sz="1800" dirty="0" smtClean="0"/>
              <a:t>» </a:t>
            </a:r>
          </a:p>
          <a:p>
            <a:r>
              <a:rPr lang="fr-FR" sz="1800" i="1" dirty="0" smtClean="0"/>
              <a:t>Les Conseillers Départementaux, </a:t>
            </a:r>
            <a:r>
              <a:rPr lang="fr-FR" sz="1800" i="1" dirty="0"/>
              <a:t>les référents et les </a:t>
            </a:r>
            <a:r>
              <a:rPr lang="fr-FR" sz="1800" i="1" dirty="0" smtClean="0"/>
              <a:t>gestionnaires territoriaux restent mes interlocuteurs privilégiés pour m’accompagner.</a:t>
            </a:r>
            <a:endParaRPr lang="fr-FR" sz="1800" i="1" dirty="0">
              <a:solidFill>
                <a:schemeClr val="bg1">
                  <a:lumMod val="50000"/>
                </a:scheme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2704726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60" y="-27384"/>
            <a:ext cx="180048" cy="16420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Rectangle 4"/>
          <p:cNvSpPr/>
          <p:nvPr/>
        </p:nvSpPr>
        <p:spPr>
          <a:xfrm>
            <a:off x="2324060" y="4425358"/>
            <a:ext cx="180048" cy="24326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1464658"/>
            <a:ext cx="2286755" cy="1399923"/>
          </a:xfrm>
        </p:spPr>
        <p:txBody>
          <a:bodyPr>
            <a:normAutofit/>
          </a:bodyPr>
          <a:lstStyle/>
          <a:p>
            <a:r>
              <a:rPr lang="fr-FR" sz="7200" b="1" dirty="0" smtClean="0">
                <a:solidFill>
                  <a:schemeClr val="accent5">
                    <a:lumMod val="50000"/>
                  </a:schemeClr>
                </a:solidFill>
              </a:rPr>
              <a:t>#4 </a:t>
            </a:r>
            <a:endParaRPr lang="fr-FR" sz="7200" b="1" dirty="0">
              <a:solidFill>
                <a:schemeClr val="accent5">
                  <a:lumMod val="50000"/>
                </a:schemeClr>
              </a:solidFill>
            </a:endParaRPr>
          </a:p>
        </p:txBody>
      </p:sp>
      <p:sp>
        <p:nvSpPr>
          <p:cNvPr id="7"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2492347"/>
            <a:ext cx="4903773" cy="3149332"/>
          </a:xfrm>
        </p:spPr>
        <p:txBody>
          <a:bodyPr/>
          <a:lstStyle/>
          <a:p>
            <a:r>
              <a:rPr lang="fr-FR" sz="2800" b="1" dirty="0">
                <a:latin typeface="+mn-lt"/>
              </a:rPr>
              <a:t>ARBITRAGE DES CONSEILLERS DÉPARTEMENTAUX</a:t>
            </a:r>
            <a:r>
              <a:rPr lang="fr-FR" sz="2800" dirty="0"/>
              <a:t/>
            </a:r>
            <a:br>
              <a:rPr lang="fr-FR" sz="2800" dirty="0"/>
            </a:br>
            <a:r>
              <a:rPr lang="fr-FR" b="1" dirty="0"/>
              <a:t/>
            </a:r>
            <a:br>
              <a:rPr lang="fr-FR" b="1" dirty="0"/>
            </a:br>
            <a:r>
              <a:rPr lang="fr-FR" b="1" dirty="0" smtClean="0"/>
              <a:t/>
            </a:r>
            <a:br>
              <a:rPr lang="fr-FR" b="1" dirty="0" smtClean="0"/>
            </a:br>
            <a:r>
              <a:rPr lang="fr-FR" sz="1800" dirty="0"/>
              <a:t>Les élus départementaux </a:t>
            </a:r>
            <a:r>
              <a:rPr lang="fr-FR" sz="1800" dirty="0" smtClean="0"/>
              <a:t>consultent, </a:t>
            </a:r>
            <a:r>
              <a:rPr lang="fr-FR" sz="1800" dirty="0"/>
              <a:t>sur </a:t>
            </a:r>
            <a:r>
              <a:rPr lang="fr-FR" sz="1800" dirty="0" smtClean="0"/>
              <a:t>leur espace privé E-partenaire, </a:t>
            </a:r>
            <a:r>
              <a:rPr lang="fr-FR" sz="1800" dirty="0"/>
              <a:t>la liste des demandes à arbitrer </a:t>
            </a:r>
            <a:r>
              <a:rPr lang="fr-FR" sz="1800" dirty="0" smtClean="0"/>
              <a:t>ainsi </a:t>
            </a:r>
            <a:r>
              <a:rPr lang="fr-FR" sz="1800" dirty="0"/>
              <a:t>que les </a:t>
            </a:r>
            <a:r>
              <a:rPr lang="fr-FR" sz="1800" dirty="0" smtClean="0"/>
              <a:t>pièces.</a:t>
            </a:r>
            <a:r>
              <a:rPr lang="fr-FR" sz="1800" dirty="0"/>
              <a:t/>
            </a:r>
            <a:br>
              <a:rPr lang="fr-FR" sz="1800" dirty="0"/>
            </a:br>
            <a:endParaRPr lang="fr-FR" sz="1800" dirty="0" smtClean="0"/>
          </a:p>
          <a:p>
            <a:r>
              <a:rPr lang="fr-FR" sz="1800" dirty="0" smtClean="0"/>
              <a:t>Ils rendent </a:t>
            </a:r>
            <a:r>
              <a:rPr lang="fr-FR" sz="1800" dirty="0"/>
              <a:t>un avis d’arbitrage, un montant </a:t>
            </a:r>
            <a:r>
              <a:rPr lang="fr-FR" sz="1800" dirty="0" smtClean="0"/>
              <a:t/>
            </a:r>
            <a:br>
              <a:rPr lang="fr-FR" sz="1800" dirty="0" smtClean="0"/>
            </a:br>
            <a:r>
              <a:rPr lang="fr-FR" sz="1800" dirty="0" smtClean="0"/>
              <a:t>et éventuellement un </a:t>
            </a:r>
            <a:r>
              <a:rPr lang="fr-FR" sz="1800" dirty="0"/>
              <a:t>commentaire sur chaque demande.</a:t>
            </a:r>
            <a:endParaRPr lang="fr-FR" sz="1800" i="1"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195571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4060" y="-27384"/>
            <a:ext cx="180048" cy="16420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1464658"/>
            <a:ext cx="2286755" cy="1399923"/>
          </a:xfrm>
        </p:spPr>
        <p:txBody>
          <a:bodyPr>
            <a:normAutofit/>
          </a:bodyPr>
          <a:lstStyle/>
          <a:p>
            <a:r>
              <a:rPr lang="fr-FR" sz="7200" b="1" dirty="0" smtClean="0">
                <a:solidFill>
                  <a:schemeClr val="accent5">
                    <a:lumMod val="50000"/>
                  </a:schemeClr>
                </a:solidFill>
              </a:rPr>
              <a:t>#5 </a:t>
            </a:r>
            <a:endParaRPr lang="fr-FR" sz="7200" b="1" dirty="0">
              <a:solidFill>
                <a:schemeClr val="accent5">
                  <a:lumMod val="50000"/>
                </a:schemeClr>
              </a:solidFill>
            </a:endParaRPr>
          </a:p>
        </p:txBody>
      </p:sp>
      <p:sp>
        <p:nvSpPr>
          <p:cNvPr id="6"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2492347"/>
            <a:ext cx="4903773" cy="3149332"/>
          </a:xfrm>
        </p:spPr>
        <p:txBody>
          <a:bodyPr/>
          <a:lstStyle/>
          <a:p>
            <a:r>
              <a:rPr lang="fr-FR" sz="2800" b="1" dirty="0">
                <a:latin typeface="+mn-lt"/>
              </a:rPr>
              <a:t>VOTE DE LA </a:t>
            </a:r>
            <a:r>
              <a:rPr lang="fr-FR" sz="2800" b="1" dirty="0" smtClean="0">
                <a:latin typeface="+mn-lt"/>
              </a:rPr>
              <a:t>SUBVENTION </a:t>
            </a:r>
            <a:r>
              <a:rPr lang="fr-FR" sz="2800" dirty="0" smtClean="0"/>
              <a:t/>
            </a:r>
            <a:br>
              <a:rPr lang="fr-FR" sz="2800" dirty="0" smtClean="0"/>
            </a:br>
            <a:r>
              <a:rPr lang="fr-FR" sz="2800" dirty="0"/>
              <a:t/>
            </a:r>
            <a:br>
              <a:rPr lang="fr-FR" sz="2800" dirty="0"/>
            </a:br>
            <a:r>
              <a:rPr lang="fr-FR" b="1" dirty="0"/>
              <a:t/>
            </a:r>
            <a:br>
              <a:rPr lang="fr-FR" b="1" dirty="0"/>
            </a:br>
            <a:r>
              <a:rPr lang="fr-FR" sz="1800" dirty="0" smtClean="0"/>
              <a:t>La </a:t>
            </a:r>
            <a:r>
              <a:rPr lang="fr-FR" sz="1800" dirty="0"/>
              <a:t>subvention est attribuée à la commission permanente</a:t>
            </a:r>
            <a:r>
              <a:rPr lang="fr-FR" sz="1800" dirty="0" smtClean="0"/>
              <a:t>.</a:t>
            </a:r>
          </a:p>
          <a:p>
            <a:r>
              <a:rPr lang="fr-FR" sz="1800" dirty="0"/>
              <a:t/>
            </a:r>
            <a:br>
              <a:rPr lang="fr-FR" sz="1800" dirty="0"/>
            </a:br>
            <a:r>
              <a:rPr lang="fr-FR" sz="1800" dirty="0"/>
              <a:t>Le statut de la demande évolue en « voté » </a:t>
            </a:r>
            <a:br>
              <a:rPr lang="fr-FR" sz="1800" dirty="0"/>
            </a:br>
            <a:r>
              <a:rPr lang="fr-FR" sz="1800" dirty="0" smtClean="0"/>
              <a:t>sur </a:t>
            </a:r>
            <a:r>
              <a:rPr lang="fr-FR" sz="1800" dirty="0"/>
              <a:t>E-partenaires.</a:t>
            </a:r>
            <a:endParaRPr lang="fr-FR" sz="1800" i="1" dirty="0">
              <a:solidFill>
                <a:schemeClr val="bg1">
                  <a:lumMod val="50000"/>
                </a:schemeClr>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4149463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584537"/>
            <a:ext cx="3636621" cy="1399923"/>
          </a:xfrm>
        </p:spPr>
        <p:txBody>
          <a:bodyPr>
            <a:normAutofit/>
          </a:bodyPr>
          <a:lstStyle/>
          <a:p>
            <a:r>
              <a:rPr lang="fr-FR" sz="7200" b="1" dirty="0" smtClean="0">
                <a:solidFill>
                  <a:schemeClr val="accent5">
                    <a:lumMod val="50000"/>
                  </a:schemeClr>
                </a:solidFill>
              </a:rPr>
              <a:t>Les +</a:t>
            </a:r>
            <a:endParaRPr lang="fr-FR" sz="7200" b="1" dirty="0">
              <a:solidFill>
                <a:schemeClr val="accent5">
                  <a:lumMod val="50000"/>
                </a:schemeClr>
              </a:solidFill>
            </a:endParaRPr>
          </a:p>
        </p:txBody>
      </p:sp>
      <p:sp>
        <p:nvSpPr>
          <p:cNvPr id="5"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1848881"/>
            <a:ext cx="4903773" cy="3220630"/>
          </a:xfrm>
        </p:spPr>
        <p:txBody>
          <a:bodyPr/>
          <a:lstStyle/>
          <a:p>
            <a:r>
              <a:rPr lang="fr-FR" sz="2800" b="1" dirty="0" smtClean="0">
                <a:latin typeface="+mn-lt"/>
              </a:rPr>
              <a:t>DE LA PLATEFORME</a:t>
            </a:r>
          </a:p>
          <a:p>
            <a:pPr marL="285750" indent="-285750">
              <a:buFont typeface="Arial" panose="020B0604020202020204" pitchFamily="34" charset="0"/>
              <a:buChar char="•"/>
            </a:pPr>
            <a:r>
              <a:rPr lang="fr-FR" sz="1800" dirty="0" smtClean="0"/>
              <a:t>Visibilité sur </a:t>
            </a:r>
            <a:r>
              <a:rPr lang="fr-FR" sz="1800" dirty="0"/>
              <a:t>5 ans d’historique </a:t>
            </a:r>
            <a:r>
              <a:rPr lang="fr-FR" sz="1800" dirty="0" smtClean="0"/>
              <a:t>de </a:t>
            </a:r>
            <a:r>
              <a:rPr lang="fr-FR" sz="1800" dirty="0"/>
              <a:t>mes </a:t>
            </a:r>
            <a:r>
              <a:rPr lang="fr-FR" sz="1800" dirty="0" smtClean="0"/>
              <a:t>demandes</a:t>
            </a:r>
            <a:r>
              <a:rPr lang="fr-FR" sz="1800" dirty="0"/>
              <a:t>,</a:t>
            </a:r>
            <a:endParaRPr lang="fr-FR" sz="1800" dirty="0" smtClean="0"/>
          </a:p>
          <a:p>
            <a:pPr marL="285750" indent="-285750">
              <a:buFont typeface="Arial" panose="020B0604020202020204" pitchFamily="34" charset="0"/>
              <a:buChar char="•"/>
            </a:pPr>
            <a:r>
              <a:rPr lang="fr-FR" sz="1800" dirty="0" smtClean="0"/>
              <a:t>échanges d’information et complément des demandes entre les différents acteurs,</a:t>
            </a:r>
          </a:p>
          <a:p>
            <a:pPr marL="285750" indent="-285750">
              <a:buFont typeface="Arial" panose="020B0604020202020204" pitchFamily="34" charset="0"/>
              <a:buChar char="•"/>
            </a:pPr>
            <a:r>
              <a:rPr lang="fr-FR" sz="1800" dirty="0" smtClean="0"/>
              <a:t>Suivi de l’avancement des demandes en temps réel,</a:t>
            </a:r>
          </a:p>
          <a:p>
            <a:pPr marL="285750" indent="-285750">
              <a:buFont typeface="Arial" panose="020B0604020202020204" pitchFamily="34" charset="0"/>
              <a:buChar char="•"/>
            </a:pPr>
            <a:r>
              <a:rPr lang="fr-FR" sz="1800" dirty="0" smtClean="0"/>
              <a:t>Notification de l’accusé </a:t>
            </a:r>
            <a:r>
              <a:rPr lang="fr-FR" sz="1800" dirty="0"/>
              <a:t>de réception de </a:t>
            </a:r>
            <a:r>
              <a:rPr lang="fr-FR" sz="1800" dirty="0" smtClean="0"/>
              <a:t>complétude, autorisant </a:t>
            </a:r>
            <a:r>
              <a:rPr lang="fr-FR" sz="1800" dirty="0"/>
              <a:t>le </a:t>
            </a:r>
            <a:r>
              <a:rPr lang="fr-FR" sz="1800" dirty="0" smtClean="0"/>
              <a:t>démarrage des travaux,</a:t>
            </a:r>
          </a:p>
          <a:p>
            <a:pPr marL="285750" indent="-285750">
              <a:buFont typeface="Arial" panose="020B0604020202020204" pitchFamily="34" charset="0"/>
              <a:buChar char="•"/>
            </a:pPr>
            <a:r>
              <a:rPr lang="fr-FR" sz="1800" dirty="0" smtClean="0"/>
              <a:t>Gestion par la collectivité des utilisateurs ayant accès à l’espace,</a:t>
            </a:r>
          </a:p>
          <a:p>
            <a:pPr marL="285750" indent="-285750">
              <a:buFont typeface="Arial" panose="020B0604020202020204" pitchFamily="34" charset="0"/>
              <a:buChar char="•"/>
            </a:pPr>
            <a:r>
              <a:rPr lang="fr-FR" sz="1800" dirty="0" smtClean="0"/>
              <a:t>Amélioration qualitative des demandes,</a:t>
            </a:r>
            <a:r>
              <a:rPr lang="fr-FR" sz="1800" dirty="0"/>
              <a:t/>
            </a:r>
            <a:br>
              <a:rPr lang="fr-FR" sz="1800" dirty="0"/>
            </a:br>
            <a:endParaRPr lang="fr-FR" sz="1300" i="1" dirty="0">
              <a:solidFill>
                <a:schemeClr val="bg1">
                  <a:lumMod val="50000"/>
                </a:schemeClr>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401305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D25DB471-5E29-7644-AC75-75FFBE3A4450}"/>
              </a:ext>
            </a:extLst>
          </p:cNvPr>
          <p:cNvSpPr>
            <a:spLocks noGrp="1"/>
          </p:cNvSpPr>
          <p:nvPr>
            <p:ph type="title"/>
          </p:nvPr>
        </p:nvSpPr>
        <p:spPr>
          <a:xfrm>
            <a:off x="4118846" y="669472"/>
            <a:ext cx="4144621" cy="1314450"/>
          </a:xfrm>
        </p:spPr>
        <p:txBody>
          <a:bodyPr>
            <a:normAutofit fontScale="90000"/>
          </a:bodyPr>
          <a:lstStyle/>
          <a:p>
            <a:r>
              <a:rPr lang="fr-FR" sz="7200" b="1" dirty="0" smtClean="0">
                <a:solidFill>
                  <a:schemeClr val="accent5">
                    <a:lumMod val="50000"/>
                  </a:schemeClr>
                </a:solidFill>
              </a:rPr>
              <a:t>#VISIBILITE </a:t>
            </a:r>
            <a:endParaRPr lang="fr-FR" sz="7200" b="1" dirty="0">
              <a:solidFill>
                <a:schemeClr val="accent5">
                  <a:lumMod val="50000"/>
                </a:schemeClr>
              </a:solidFill>
            </a:endParaRPr>
          </a:p>
        </p:txBody>
      </p:sp>
      <p:sp>
        <p:nvSpPr>
          <p:cNvPr id="5"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1614699"/>
            <a:ext cx="4903773" cy="3110209"/>
          </a:xfrm>
        </p:spPr>
        <p:txBody>
          <a:bodyPr/>
          <a:lstStyle/>
          <a:p>
            <a:r>
              <a:rPr lang="fr-FR" sz="2800" b="1" dirty="0">
                <a:latin typeface="+mn-lt"/>
              </a:rPr>
              <a:t>CHARTE DE VISIBILITÉ</a:t>
            </a:r>
            <a:r>
              <a:rPr lang="fr-FR" sz="2800" dirty="0"/>
              <a:t/>
            </a:r>
            <a:br>
              <a:rPr lang="fr-FR" sz="2800" dirty="0"/>
            </a:br>
            <a:r>
              <a:rPr lang="fr-FR" b="1" dirty="0"/>
              <a:t/>
            </a:r>
            <a:br>
              <a:rPr lang="fr-FR" b="1" dirty="0"/>
            </a:br>
            <a:r>
              <a:rPr lang="fr-FR" b="1" dirty="0" smtClean="0"/>
              <a:t/>
            </a:r>
            <a:br>
              <a:rPr lang="fr-FR" b="1" dirty="0" smtClean="0"/>
            </a:br>
            <a:r>
              <a:rPr lang="fr-FR" sz="1800" dirty="0" smtClean="0"/>
              <a:t>Le Département est un acteur privilégié et de proximité des collectivités Ligériennes. </a:t>
            </a:r>
          </a:p>
          <a:p>
            <a:r>
              <a:rPr lang="fr-FR" sz="1800" dirty="0"/>
              <a:t>E</a:t>
            </a:r>
            <a:r>
              <a:rPr lang="fr-FR" sz="1800" dirty="0" smtClean="0"/>
              <a:t>n contrepartie, le Département demande aux collectivités de s’engager </a:t>
            </a:r>
            <a:r>
              <a:rPr lang="fr-FR" sz="1800" dirty="0"/>
              <a:t>à respecter les </a:t>
            </a:r>
            <a:r>
              <a:rPr lang="fr-FR" sz="1800" dirty="0" smtClean="0"/>
              <a:t>conditions de la charte de </a:t>
            </a:r>
            <a:r>
              <a:rPr lang="fr-FR" sz="1800" dirty="0"/>
              <a:t>visibilité </a:t>
            </a:r>
            <a:r>
              <a:rPr lang="fr-FR" sz="1800" dirty="0" smtClean="0"/>
              <a:t>(</a:t>
            </a:r>
            <a:r>
              <a:rPr lang="fr-FR" sz="1800" dirty="0"/>
              <a:t>signalétique, logo</a:t>
            </a:r>
            <a:r>
              <a:rPr lang="fr-FR" sz="1800" dirty="0" smtClean="0"/>
              <a:t>,…)</a:t>
            </a:r>
          </a:p>
          <a:p>
            <a:endParaRPr lang="fr-FR" sz="1800" i="1" dirty="0">
              <a:solidFill>
                <a:schemeClr val="bg1">
                  <a:lumMod val="50000"/>
                </a:schemeClr>
              </a:solidFill>
            </a:endParaRPr>
          </a:p>
          <a:p>
            <a:endParaRPr lang="fr-FR" sz="1800" i="1" dirty="0">
              <a:solidFill>
                <a:schemeClr val="bg1">
                  <a:lumMod val="50000"/>
                </a:schemeClr>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
        <p:nvSpPr>
          <p:cNvPr id="7" name="Rectangle 6"/>
          <p:cNvSpPr/>
          <p:nvPr/>
        </p:nvSpPr>
        <p:spPr>
          <a:xfrm>
            <a:off x="1213804" y="4724909"/>
            <a:ext cx="7574145" cy="1677382"/>
          </a:xfrm>
          <a:prstGeom prst="rect">
            <a:avLst/>
          </a:prstGeom>
        </p:spPr>
        <p:txBody>
          <a:bodyPr wrap="square">
            <a:spAutoFit/>
          </a:bodyPr>
          <a:lstStyle/>
          <a:p>
            <a:pPr>
              <a:defRPr/>
            </a:pPr>
            <a:r>
              <a:rPr lang="fr-FR" altLang="fr-FR" sz="1200" b="1" dirty="0">
                <a:ea typeface="Calibri" panose="020F0502020204030204" pitchFamily="34" charset="0"/>
                <a:cs typeface="Times New Roman" panose="02020603050405020304" pitchFamily="18" charset="0"/>
              </a:rPr>
              <a:t>Pourquoi ? </a:t>
            </a:r>
            <a:r>
              <a:rPr lang="fr-FR" altLang="fr-FR" sz="1100" dirty="0" smtClean="0">
                <a:ea typeface="Calibri" panose="020F0502020204030204" pitchFamily="34" charset="0"/>
                <a:cs typeface="Times New Roman" panose="02020603050405020304" pitchFamily="18" charset="0"/>
              </a:rPr>
              <a:t>Soutien </a:t>
            </a:r>
            <a:r>
              <a:rPr lang="fr-FR" altLang="fr-FR" sz="1100" dirty="0">
                <a:ea typeface="Calibri" panose="020F0502020204030204" pitchFamily="34" charset="0"/>
                <a:cs typeface="Times New Roman" panose="02020603050405020304" pitchFamily="18" charset="0"/>
              </a:rPr>
              <a:t>aux communes et EPCI pas suffisamment visible.</a:t>
            </a:r>
            <a:endParaRPr lang="fr-FR" altLang="fr-FR" sz="1200" dirty="0">
              <a:ea typeface="Calibri" panose="020F0502020204030204" pitchFamily="34" charset="0"/>
              <a:cs typeface="Times New Roman" panose="02020603050405020304" pitchFamily="18" charset="0"/>
            </a:endParaRPr>
          </a:p>
          <a:p>
            <a:pPr>
              <a:defRPr/>
            </a:pPr>
            <a:r>
              <a:rPr lang="fr-FR" altLang="fr-FR" sz="1200" b="1" dirty="0">
                <a:ea typeface="Calibri" panose="020F0502020204030204" pitchFamily="34" charset="0"/>
                <a:cs typeface="Times New Roman" panose="02020603050405020304" pitchFamily="18" charset="0"/>
              </a:rPr>
              <a:t>Pour qui ? </a:t>
            </a:r>
            <a:r>
              <a:rPr lang="fr-FR" altLang="fr-FR" sz="1100" dirty="0">
                <a:ea typeface="Calibri" panose="020F0502020204030204" pitchFamily="34" charset="0"/>
                <a:cs typeface="Times New Roman" panose="02020603050405020304" pitchFamily="18" charset="0"/>
              </a:rPr>
              <a:t>L</a:t>
            </a:r>
            <a:r>
              <a:rPr lang="fr-FR" sz="1100" dirty="0"/>
              <a:t>’ensemble des collectivités bénéficiant d’une aide du Département dans le cadre des dispositifs suivants : fonds de solidarité, enveloppes territorialisées, enveloppes urbaines, contrats négociés et appels à partenariat.</a:t>
            </a:r>
            <a:endParaRPr lang="fr-FR" altLang="fr-FR" sz="1100" dirty="0">
              <a:ea typeface="Calibri" panose="020F0502020204030204" pitchFamily="34" charset="0"/>
              <a:cs typeface="Times New Roman" panose="02020603050405020304" pitchFamily="18" charset="0"/>
            </a:endParaRPr>
          </a:p>
          <a:p>
            <a:pPr>
              <a:defRPr/>
            </a:pPr>
            <a:r>
              <a:rPr lang="fr-FR" altLang="fr-FR" sz="1200" b="1" dirty="0">
                <a:ea typeface="Calibri" panose="020F0502020204030204" pitchFamily="34" charset="0"/>
                <a:cs typeface="Times New Roman" panose="02020603050405020304" pitchFamily="18" charset="0"/>
              </a:rPr>
              <a:t>Principes ? </a:t>
            </a:r>
            <a:r>
              <a:rPr lang="fr-FR" sz="1100" dirty="0" smtClean="0"/>
              <a:t>Obligation </a:t>
            </a:r>
            <a:r>
              <a:rPr lang="fr-FR" sz="1100" dirty="0"/>
              <a:t>de respecter les termes de la </a:t>
            </a:r>
            <a:r>
              <a:rPr lang="fr-FR" sz="1100" dirty="0" smtClean="0"/>
              <a:t>charte / Obligation </a:t>
            </a:r>
            <a:r>
              <a:rPr lang="fr-FR" sz="1100" dirty="0"/>
              <a:t>de fournir des justificatifs </a:t>
            </a:r>
            <a:r>
              <a:rPr lang="fr-FR" sz="1100" dirty="0" smtClean="0"/>
              <a:t> / Possibilité </a:t>
            </a:r>
            <a:r>
              <a:rPr lang="fr-FR" sz="1100" dirty="0"/>
              <a:t>de bloquer le versement de la subvention.</a:t>
            </a:r>
            <a:endParaRPr lang="fr-FR" altLang="fr-FR" sz="1100" dirty="0">
              <a:ea typeface="Calibri" panose="020F0502020204030204" pitchFamily="34" charset="0"/>
              <a:cs typeface="Times New Roman" panose="02020603050405020304" pitchFamily="18" charset="0"/>
            </a:endParaRPr>
          </a:p>
          <a:p>
            <a:pPr>
              <a:defRPr/>
            </a:pPr>
            <a:r>
              <a:rPr lang="fr-FR" altLang="fr-FR" sz="1200" b="1" dirty="0">
                <a:ea typeface="Calibri" panose="020F0502020204030204" pitchFamily="34" charset="0"/>
                <a:cs typeface="Times New Roman" panose="02020603050405020304" pitchFamily="18" charset="0"/>
              </a:rPr>
              <a:t>Obligations ? </a:t>
            </a:r>
            <a:r>
              <a:rPr lang="fr-FR" altLang="fr-FR" sz="1100" dirty="0">
                <a:ea typeface="Calibri" panose="020F0502020204030204" pitchFamily="34" charset="0"/>
                <a:cs typeface="Times New Roman" panose="02020603050405020304" pitchFamily="18" charset="0"/>
              </a:rPr>
              <a:t>Contreparties visuelles attendues </a:t>
            </a:r>
            <a:r>
              <a:rPr lang="fr-FR" sz="1100" dirty="0"/>
              <a:t>au démarrage du chantier, au cours des travaux, au moment de l’inauguration (banderoles, enrouleurs et oriflammes, dont le nombre est calibré en fonction du montant de la subvention et de la configuration du site) et à la fin des travaux (panneau de chantier, articles dans la presse municipale, carton d’invitation, signalétique lors de l’inauguration, plaque définitive, etc.).</a:t>
            </a:r>
            <a:endParaRPr lang="fr-FR" altLang="fr-FR" sz="1100" dirty="0">
              <a:ea typeface="Calibri" panose="020F0502020204030204" pitchFamily="34" charset="0"/>
              <a:cs typeface="Times New Roman" panose="02020603050405020304" pitchFamily="18" charset="0"/>
            </a:endParaRPr>
          </a:p>
        </p:txBody>
      </p:sp>
      <p:pic>
        <p:nvPicPr>
          <p:cNvPr id="2" name="Imag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338" y="3888069"/>
            <a:ext cx="1557527" cy="659437"/>
          </a:xfrm>
          <a:prstGeom prst="rect">
            <a:avLst/>
          </a:prstGeom>
        </p:spPr>
      </p:pic>
    </p:spTree>
    <p:extLst>
      <p:ext uri="{BB962C8B-B14F-4D97-AF65-F5344CB8AC3E}">
        <p14:creationId xmlns:p14="http://schemas.microsoft.com/office/powerpoint/2010/main" val="43055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221" y="136040"/>
            <a:ext cx="7487700" cy="588935"/>
          </a:xfrm>
        </p:spPr>
        <p:txBody>
          <a:bodyPr/>
          <a:lstStyle/>
          <a:p>
            <a:r>
              <a:rPr lang="fr-FR" u="sng" dirty="0" smtClean="0"/>
              <a:t>Charte de visibilité</a:t>
            </a:r>
            <a:endParaRPr lang="fr-FR" u="sng" dirty="0"/>
          </a:p>
        </p:txBody>
      </p:sp>
      <p:sp>
        <p:nvSpPr>
          <p:cNvPr id="3" name="Espace réservé du texte 2"/>
          <p:cNvSpPr>
            <a:spLocks noGrp="1"/>
          </p:cNvSpPr>
          <p:nvPr>
            <p:ph type="body" idx="1"/>
          </p:nvPr>
        </p:nvSpPr>
        <p:spPr>
          <a:xfrm>
            <a:off x="787642" y="3175217"/>
            <a:ext cx="2516179" cy="490850"/>
          </a:xfrm>
        </p:spPr>
        <p:txBody>
          <a:bodyPr/>
          <a:lstStyle/>
          <a:p>
            <a:r>
              <a:rPr lang="fr-FR" dirty="0" smtClean="0"/>
              <a:t>Plaque à apposer sur l’équipement subventionné</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42" y="835668"/>
            <a:ext cx="2310046" cy="22854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4882751" y="6532626"/>
            <a:ext cx="4261249" cy="307777"/>
          </a:xfrm>
          <a:prstGeom prst="rect">
            <a:avLst/>
          </a:prstGeom>
          <a:noFill/>
        </p:spPr>
        <p:txBody>
          <a:bodyPr wrap="square" rtlCol="0">
            <a:spAutoFit/>
          </a:bodyPr>
          <a:lstStyle/>
          <a:p>
            <a:r>
              <a:rPr lang="fr-FR" sz="1400" dirty="0" smtClean="0">
                <a:latin typeface="+mj-lt"/>
              </a:rPr>
              <a:t>Éléments de signalétiques lors de l’inauguration</a:t>
            </a:r>
            <a:endParaRPr lang="fr-FR" sz="1400"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919" y="4427405"/>
            <a:ext cx="3807966" cy="20404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818" y="136040"/>
            <a:ext cx="2844800" cy="418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685876" y="1354121"/>
            <a:ext cx="2035942" cy="307777"/>
          </a:xfrm>
          <a:prstGeom prst="rect">
            <a:avLst/>
          </a:prstGeom>
          <a:noFill/>
        </p:spPr>
        <p:txBody>
          <a:bodyPr wrap="none" rtlCol="0">
            <a:spAutoFit/>
          </a:bodyPr>
          <a:lstStyle/>
          <a:p>
            <a:r>
              <a:rPr lang="fr-FR" sz="1400" dirty="0" smtClean="0">
                <a:latin typeface="+mj-lt"/>
              </a:rPr>
              <a:t>Article entre ¼ et ½ pages</a:t>
            </a:r>
            <a:endParaRPr lang="fr-FR" sz="1400" dirty="0">
              <a:latin typeface="+mj-l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21" y="3855611"/>
            <a:ext cx="2082271" cy="292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983799" y="3905505"/>
            <a:ext cx="1898952" cy="1077218"/>
          </a:xfrm>
          <a:prstGeom prst="rect">
            <a:avLst/>
          </a:prstGeom>
          <a:noFill/>
        </p:spPr>
        <p:txBody>
          <a:bodyPr wrap="square" rtlCol="0">
            <a:spAutoFit/>
          </a:bodyPr>
          <a:lstStyle/>
          <a:p>
            <a:r>
              <a:rPr lang="fr-FR" sz="1600" dirty="0" smtClean="0">
                <a:latin typeface="+mj-lt"/>
              </a:rPr>
              <a:t>Panneau de chantier (si le Département est le principal financeur)</a:t>
            </a:r>
            <a:endParaRPr lang="fr-FR" sz="1600" dirty="0">
              <a:latin typeface="+mj-lt"/>
            </a:endParaRPr>
          </a:p>
        </p:txBody>
      </p:sp>
    </p:spTree>
    <p:extLst>
      <p:ext uri="{BB962C8B-B14F-4D97-AF65-F5344CB8AC3E}">
        <p14:creationId xmlns:p14="http://schemas.microsoft.com/office/powerpoint/2010/main" val="3217807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 xmlns:a16="http://schemas.microsoft.com/office/drawing/2014/main" id="{D25DB471-5E29-7644-AC75-75FFBE3A4450}"/>
              </a:ext>
            </a:extLst>
          </p:cNvPr>
          <p:cNvSpPr>
            <a:spLocks noGrp="1"/>
          </p:cNvSpPr>
          <p:nvPr>
            <p:ph type="title"/>
          </p:nvPr>
        </p:nvSpPr>
        <p:spPr>
          <a:xfrm>
            <a:off x="3500928" y="236993"/>
            <a:ext cx="5456955" cy="1151542"/>
          </a:xfrm>
        </p:spPr>
        <p:txBody>
          <a:bodyPr>
            <a:normAutofit fontScale="90000"/>
          </a:bodyPr>
          <a:lstStyle/>
          <a:p>
            <a:r>
              <a:rPr lang="fr-FR" sz="7200" b="1" dirty="0" smtClean="0">
                <a:solidFill>
                  <a:schemeClr val="tx2"/>
                </a:solidFill>
              </a:rPr>
              <a:t>Dates à retenir </a:t>
            </a:r>
            <a:endParaRPr lang="fr-FR" sz="7200" b="1" dirty="0">
              <a:solidFill>
                <a:schemeClr val="tx2"/>
              </a:solidFill>
            </a:endParaRPr>
          </a:p>
        </p:txBody>
      </p:sp>
      <p:sp>
        <p:nvSpPr>
          <p:cNvPr id="12" name="Espace réservé du texte 2">
            <a:extLst>
              <a:ext uri="{FF2B5EF4-FFF2-40B4-BE49-F238E27FC236}">
                <a16:creationId xmlns="" xmlns:a16="http://schemas.microsoft.com/office/drawing/2014/main" id="{FB7E5A26-1DA9-3E49-89EA-058D6FBC7B8D}"/>
              </a:ext>
            </a:extLst>
          </p:cNvPr>
          <p:cNvSpPr>
            <a:spLocks noGrp="1"/>
          </p:cNvSpPr>
          <p:nvPr>
            <p:ph type="body" idx="1"/>
          </p:nvPr>
        </p:nvSpPr>
        <p:spPr>
          <a:xfrm>
            <a:off x="4054110" y="1518680"/>
            <a:ext cx="4903773" cy="2767476"/>
          </a:xfrm>
        </p:spPr>
        <p:txBody>
          <a:bodyPr/>
          <a:lstStyle/>
          <a:p>
            <a:pPr marL="457200" indent="-457200">
              <a:buFont typeface="Wingdings"/>
              <a:buChar char="Ø"/>
            </a:pPr>
            <a:r>
              <a:rPr lang="fr-FR" sz="2400" b="1" u="sng" dirty="0" smtClean="0"/>
              <a:t>Dès le mois de juin 2019</a:t>
            </a:r>
            <a:r>
              <a:rPr lang="fr-FR" sz="2400" dirty="0" smtClean="0"/>
              <a:t>, information sur le territoire auprès des collectivités</a:t>
            </a:r>
          </a:p>
          <a:p>
            <a:endParaRPr lang="fr-FR" sz="2400" dirty="0" smtClean="0"/>
          </a:p>
          <a:p>
            <a:pPr marL="457200" indent="-457200">
              <a:buFont typeface="Wingdings"/>
              <a:buChar char="Ø"/>
            </a:pPr>
            <a:r>
              <a:rPr lang="fr-FR" sz="2400" b="1" dirty="0" smtClean="0"/>
              <a:t>mi-septembre</a:t>
            </a:r>
            <a:r>
              <a:rPr lang="fr-FR" sz="2400" b="1" dirty="0" smtClean="0">
                <a:solidFill>
                  <a:schemeClr val="tx2"/>
                </a:solidFill>
              </a:rPr>
              <a:t> </a:t>
            </a:r>
            <a:r>
              <a:rPr lang="fr-FR" sz="2400" dirty="0" smtClean="0"/>
              <a:t>accès à la plateforme E-partenaires (envoi des logins aux collectivités)</a:t>
            </a:r>
          </a:p>
          <a:p>
            <a:pPr marL="457200" indent="-457200">
              <a:buFont typeface="Wingdings"/>
              <a:buChar char="Ø"/>
            </a:pPr>
            <a:endParaRPr lang="fr-FR" sz="2400" dirty="0" smtClean="0"/>
          </a:p>
          <a:p>
            <a:pPr marL="457200" indent="-457200">
              <a:buFont typeface="Wingdings"/>
              <a:buChar char="Ø"/>
            </a:pPr>
            <a:r>
              <a:rPr lang="fr-FR" sz="2400" b="1" u="sng" dirty="0" smtClean="0">
                <a:solidFill>
                  <a:srgbClr val="FF0000"/>
                </a:solidFill>
              </a:rPr>
              <a:t>31/12/2019</a:t>
            </a:r>
            <a:r>
              <a:rPr lang="fr-FR" sz="2400" dirty="0" smtClean="0">
                <a:solidFill>
                  <a:srgbClr val="FF0000"/>
                </a:solidFill>
              </a:rPr>
              <a:t>,</a:t>
            </a:r>
            <a:r>
              <a:rPr lang="fr-FR" sz="2400" dirty="0" smtClean="0"/>
              <a:t> date limite de saisie sur </a:t>
            </a:r>
            <a:r>
              <a:rPr lang="fr-FR" sz="2400" dirty="0"/>
              <a:t>E-partenaires</a:t>
            </a:r>
            <a:r>
              <a:rPr lang="fr-FR" sz="2400" dirty="0" smtClean="0"/>
              <a:t> des demandes pour l’année 2020</a:t>
            </a:r>
            <a:endParaRPr lang="fr-FR" sz="2400" i="1" dirty="0">
              <a:solidFill>
                <a:schemeClr val="bg1">
                  <a:lumMod val="50000"/>
                </a:schemeClr>
              </a:solidFill>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6" y="1614699"/>
            <a:ext cx="2868868" cy="2868868"/>
          </a:xfrm>
          <a:prstGeom prst="rect">
            <a:avLst/>
          </a:prstGeom>
        </p:spPr>
      </p:pic>
    </p:spTree>
    <p:extLst>
      <p:ext uri="{BB962C8B-B14F-4D97-AF65-F5344CB8AC3E}">
        <p14:creationId xmlns:p14="http://schemas.microsoft.com/office/powerpoint/2010/main" val="4142801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D25DB471-5E29-7644-AC75-75FFBE3A4450}"/>
              </a:ext>
            </a:extLst>
          </p:cNvPr>
          <p:cNvSpPr>
            <a:spLocks noGrp="1"/>
          </p:cNvSpPr>
          <p:nvPr>
            <p:ph type="title"/>
          </p:nvPr>
        </p:nvSpPr>
        <p:spPr>
          <a:xfrm>
            <a:off x="1955725" y="160793"/>
            <a:ext cx="6621084" cy="906007"/>
          </a:xfrm>
        </p:spPr>
        <p:txBody>
          <a:bodyPr>
            <a:normAutofit fontScale="90000"/>
          </a:bodyPr>
          <a:lstStyle/>
          <a:p>
            <a:r>
              <a:rPr lang="fr-FR" sz="7200" b="1" dirty="0" smtClean="0">
                <a:solidFill>
                  <a:schemeClr val="tx1"/>
                </a:solidFill>
              </a:rPr>
              <a:t>Vos interlocuteurs</a:t>
            </a:r>
            <a:endParaRPr lang="fr-FR" sz="7200" b="1" dirty="0">
              <a:solidFill>
                <a:schemeClr val="tx1"/>
              </a:solidFill>
            </a:endParaRPr>
          </a:p>
        </p:txBody>
      </p:sp>
      <p:pic>
        <p:nvPicPr>
          <p:cNvPr id="1028" name="Picture 4" descr="http://monportail.cg42.intra/motamot/PublishingImages/carte-refer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924" y="1210734"/>
            <a:ext cx="4002431" cy="5298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4267" y="1197604"/>
            <a:ext cx="4572000" cy="5816977"/>
          </a:xfrm>
          <a:prstGeom prst="rect">
            <a:avLst/>
          </a:prstGeom>
        </p:spPr>
        <p:txBody>
          <a:bodyPr>
            <a:spAutoFit/>
          </a:bodyPr>
          <a:lstStyle/>
          <a:p>
            <a:pPr fontAlgn="ctr"/>
            <a:r>
              <a:rPr lang="fr-FR" sz="1200" b="1" dirty="0" smtClean="0">
                <a:solidFill>
                  <a:prstClr val="black"/>
                </a:solidFill>
              </a:rPr>
              <a:t>Cantons </a:t>
            </a:r>
            <a:r>
              <a:rPr lang="fr-FR" sz="1200" b="1" dirty="0">
                <a:solidFill>
                  <a:prstClr val="black"/>
                </a:solidFill>
              </a:rPr>
              <a:t>de Saint-Just </a:t>
            </a:r>
            <a:r>
              <a:rPr lang="fr-FR" sz="1200" b="1" dirty="0" err="1">
                <a:solidFill>
                  <a:prstClr val="black"/>
                </a:solidFill>
              </a:rPr>
              <a:t>Saint-Rambert</a:t>
            </a:r>
            <a:r>
              <a:rPr lang="fr-FR" sz="1200" b="1" dirty="0">
                <a:solidFill>
                  <a:prstClr val="black"/>
                </a:solidFill>
              </a:rPr>
              <a:t>,  </a:t>
            </a:r>
            <a:r>
              <a:rPr lang="fr-FR" sz="1200" b="1" dirty="0" err="1" smtClean="0">
                <a:solidFill>
                  <a:prstClr val="black"/>
                </a:solidFill>
              </a:rPr>
              <a:t>Renaison</a:t>
            </a:r>
            <a:r>
              <a:rPr lang="fr-FR" sz="1200" b="1" dirty="0">
                <a:solidFill>
                  <a:prstClr val="black"/>
                </a:solidFill>
              </a:rPr>
              <a:t>, Firminy et Roanne 2  </a:t>
            </a:r>
            <a:endParaRPr lang="fr-FR" sz="1200" dirty="0">
              <a:solidFill>
                <a:prstClr val="black"/>
              </a:solidFill>
            </a:endParaRPr>
          </a:p>
          <a:p>
            <a:pPr fontAlgn="ctr"/>
            <a:r>
              <a:rPr lang="fr-FR" sz="1200" dirty="0">
                <a:solidFill>
                  <a:prstClr val="black"/>
                </a:solidFill>
              </a:rPr>
              <a:t>• Référent </a:t>
            </a:r>
            <a:r>
              <a:rPr lang="fr-FR" sz="1200" dirty="0" smtClean="0">
                <a:solidFill>
                  <a:prstClr val="black"/>
                </a:solidFill>
              </a:rPr>
              <a:t>territorial</a:t>
            </a:r>
            <a:r>
              <a:rPr lang="fr-FR" sz="1200" dirty="0">
                <a:solidFill>
                  <a:prstClr val="black"/>
                </a:solidFill>
              </a:rPr>
              <a:t> </a:t>
            </a:r>
            <a:r>
              <a:rPr lang="fr-FR" sz="1200" dirty="0" smtClean="0">
                <a:solidFill>
                  <a:prstClr val="black"/>
                </a:solidFill>
              </a:rPr>
              <a:t>: </a:t>
            </a:r>
            <a:r>
              <a:rPr lang="fr-FR" sz="1200" b="1" dirty="0">
                <a:solidFill>
                  <a:prstClr val="black"/>
                </a:solidFill>
                <a:hlinkClick r:id="rId3"/>
              </a:rPr>
              <a:t>Magalie Bertrand</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15</a:t>
            </a:r>
            <a:endParaRPr lang="fr-FR" sz="1200" dirty="0">
              <a:solidFill>
                <a:prstClr val="black"/>
              </a:solidFill>
            </a:endParaRPr>
          </a:p>
          <a:p>
            <a:pPr fontAlgn="ctr"/>
            <a:r>
              <a:rPr lang="fr-FR" sz="1200" dirty="0">
                <a:solidFill>
                  <a:prstClr val="black"/>
                </a:solidFill>
              </a:rPr>
              <a:t>• Gestionnaire territorial : </a:t>
            </a:r>
            <a:r>
              <a:rPr lang="fr-FR" sz="1200" b="1" dirty="0">
                <a:solidFill>
                  <a:prstClr val="black"/>
                </a:solidFill>
                <a:hlinkClick r:id="rId4"/>
              </a:rPr>
              <a:t>Élodie </a:t>
            </a:r>
            <a:r>
              <a:rPr lang="fr-FR" sz="1200" b="1" dirty="0" err="1" smtClean="0">
                <a:solidFill>
                  <a:prstClr val="black"/>
                </a:solidFill>
                <a:hlinkClick r:id="rId4"/>
              </a:rPr>
              <a:t>Veron-Eyraud</a:t>
            </a:r>
            <a:r>
              <a:rPr lang="fr-FR" sz="1200" b="1" dirty="0" smtClean="0">
                <a:solidFill>
                  <a:prstClr val="black"/>
                </a:solidFill>
                <a:hlinkClick r:id="rId4"/>
              </a:rPr>
              <a:t> / Ibtissem </a:t>
            </a:r>
            <a:r>
              <a:rPr lang="fr-FR" sz="1200" b="1" dirty="0" err="1" smtClean="0">
                <a:solidFill>
                  <a:prstClr val="black"/>
                </a:solidFill>
                <a:hlinkClick r:id="rId4"/>
              </a:rPr>
              <a:t>Bejaoui</a:t>
            </a:r>
            <a:endParaRPr lang="fr-FR" sz="1200" b="1" dirty="0">
              <a:solidFill>
                <a:prstClr val="black"/>
              </a:solidFill>
            </a:endParaRPr>
          </a:p>
          <a:p>
            <a:pPr fontAlgn="ctr"/>
            <a:r>
              <a:rPr lang="fr-FR" sz="1200" dirty="0">
                <a:solidFill>
                  <a:prstClr val="black"/>
                </a:solidFill>
              </a:rPr>
              <a:t>Tél. </a:t>
            </a:r>
            <a:r>
              <a:rPr lang="fr-FR" sz="1200" b="1" dirty="0" smtClean="0">
                <a:solidFill>
                  <a:prstClr val="black"/>
                </a:solidFill>
              </a:rPr>
              <a:t>04 77 12 52 27</a:t>
            </a:r>
            <a:endParaRPr lang="fr-FR" sz="1200" dirty="0">
              <a:solidFill>
                <a:prstClr val="black"/>
              </a:solidFill>
            </a:endParaRPr>
          </a:p>
          <a:p>
            <a:pPr fontAlgn="ctr"/>
            <a:r>
              <a:rPr lang="fr-FR" sz="1200" b="1" dirty="0">
                <a:solidFill>
                  <a:prstClr val="black"/>
                </a:solidFill>
              </a:rPr>
              <a:t> </a:t>
            </a:r>
            <a:endParaRPr lang="fr-FR" sz="1200" b="1" dirty="0" smtClean="0">
              <a:solidFill>
                <a:prstClr val="black"/>
              </a:solidFill>
            </a:endParaRPr>
          </a:p>
          <a:p>
            <a:pPr fontAlgn="ctr"/>
            <a:r>
              <a:rPr lang="fr-FR" sz="1200" b="1" dirty="0" smtClean="0">
                <a:solidFill>
                  <a:prstClr val="black"/>
                </a:solidFill>
              </a:rPr>
              <a:t>Cantons </a:t>
            </a:r>
            <a:r>
              <a:rPr lang="fr-FR" sz="1200" b="1" dirty="0">
                <a:solidFill>
                  <a:prstClr val="black"/>
                </a:solidFill>
              </a:rPr>
              <a:t>de </a:t>
            </a:r>
            <a:r>
              <a:rPr lang="fr-FR" sz="1200" b="1" dirty="0" smtClean="0">
                <a:solidFill>
                  <a:prstClr val="black"/>
                </a:solidFill>
              </a:rPr>
              <a:t>Charlieu, Le Coteau et Roanne </a:t>
            </a:r>
            <a:r>
              <a:rPr lang="fr-FR" sz="1200" b="1" dirty="0">
                <a:solidFill>
                  <a:prstClr val="black"/>
                </a:solidFill>
              </a:rPr>
              <a:t>1  </a:t>
            </a:r>
            <a:endParaRPr lang="fr-FR" sz="1200" dirty="0">
              <a:solidFill>
                <a:prstClr val="black"/>
              </a:solidFill>
            </a:endParaRPr>
          </a:p>
          <a:p>
            <a:pPr fontAlgn="ctr"/>
            <a:r>
              <a:rPr lang="fr-FR" sz="1200" dirty="0">
                <a:solidFill>
                  <a:prstClr val="black"/>
                </a:solidFill>
              </a:rPr>
              <a:t>• Référent </a:t>
            </a:r>
            <a:r>
              <a:rPr lang="fr-FR" sz="1200" dirty="0" smtClean="0">
                <a:solidFill>
                  <a:prstClr val="black"/>
                </a:solidFill>
              </a:rPr>
              <a:t>territorial</a:t>
            </a:r>
            <a:r>
              <a:rPr lang="fr-FR" sz="1200" dirty="0">
                <a:solidFill>
                  <a:prstClr val="black"/>
                </a:solidFill>
              </a:rPr>
              <a:t> </a:t>
            </a:r>
            <a:r>
              <a:rPr lang="fr-FR" sz="1200" dirty="0" smtClean="0">
                <a:solidFill>
                  <a:prstClr val="black"/>
                </a:solidFill>
              </a:rPr>
              <a:t>: </a:t>
            </a:r>
            <a:r>
              <a:rPr lang="fr-FR" sz="1200" b="1" dirty="0">
                <a:solidFill>
                  <a:prstClr val="black"/>
                </a:solidFill>
                <a:hlinkClick r:id="rId5"/>
              </a:rPr>
              <a:t>Fanny </a:t>
            </a:r>
            <a:r>
              <a:rPr lang="fr-FR" sz="1200" b="1" dirty="0" err="1">
                <a:solidFill>
                  <a:prstClr val="black"/>
                </a:solidFill>
                <a:hlinkClick r:id="rId5"/>
              </a:rPr>
              <a:t>Bochinger</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19</a:t>
            </a:r>
            <a:endParaRPr lang="fr-FR" sz="1200" dirty="0">
              <a:solidFill>
                <a:prstClr val="black"/>
              </a:solidFill>
            </a:endParaRPr>
          </a:p>
          <a:p>
            <a:pPr fontAlgn="ctr"/>
            <a:r>
              <a:rPr lang="fr-FR" sz="1200" dirty="0">
                <a:solidFill>
                  <a:prstClr val="black"/>
                </a:solidFill>
              </a:rPr>
              <a:t>• Gestionnaire territorial : </a:t>
            </a:r>
            <a:r>
              <a:rPr lang="fr-FR" sz="1200" b="1" dirty="0">
                <a:solidFill>
                  <a:prstClr val="black"/>
                </a:solidFill>
                <a:hlinkClick r:id="rId6"/>
              </a:rPr>
              <a:t>Florence Sicard</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14</a:t>
            </a:r>
            <a:endParaRPr lang="fr-FR" sz="1200" dirty="0">
              <a:solidFill>
                <a:prstClr val="black"/>
              </a:solidFill>
            </a:endParaRPr>
          </a:p>
          <a:p>
            <a:pPr fontAlgn="ctr"/>
            <a:r>
              <a:rPr lang="fr-FR" sz="1200" dirty="0">
                <a:solidFill>
                  <a:prstClr val="black"/>
                </a:solidFill>
              </a:rPr>
              <a:t> </a:t>
            </a:r>
          </a:p>
          <a:p>
            <a:pPr fontAlgn="ctr"/>
            <a:r>
              <a:rPr lang="fr-FR" sz="1200" b="1" dirty="0">
                <a:solidFill>
                  <a:prstClr val="black"/>
                </a:solidFill>
              </a:rPr>
              <a:t> Cantons de </a:t>
            </a:r>
            <a:r>
              <a:rPr lang="fr-FR" sz="1200" b="1" dirty="0" smtClean="0">
                <a:solidFill>
                  <a:prstClr val="black"/>
                </a:solidFill>
              </a:rPr>
              <a:t>Montbrison</a:t>
            </a:r>
            <a:r>
              <a:rPr lang="fr-FR" sz="1200" b="1" dirty="0">
                <a:solidFill>
                  <a:prstClr val="black"/>
                </a:solidFill>
              </a:rPr>
              <a:t> et Feurs  </a:t>
            </a:r>
            <a:endParaRPr lang="fr-FR" sz="1200" dirty="0">
              <a:solidFill>
                <a:prstClr val="black"/>
              </a:solidFill>
            </a:endParaRPr>
          </a:p>
          <a:p>
            <a:pPr fontAlgn="ctr"/>
            <a:r>
              <a:rPr lang="fr-FR" sz="1200" dirty="0">
                <a:solidFill>
                  <a:prstClr val="black"/>
                </a:solidFill>
              </a:rPr>
              <a:t>• Référent </a:t>
            </a:r>
            <a:r>
              <a:rPr lang="fr-FR" sz="1200" dirty="0" smtClean="0">
                <a:solidFill>
                  <a:prstClr val="black"/>
                </a:solidFill>
              </a:rPr>
              <a:t>territorial</a:t>
            </a:r>
            <a:r>
              <a:rPr lang="fr-FR" sz="1200" dirty="0">
                <a:solidFill>
                  <a:prstClr val="black"/>
                </a:solidFill>
              </a:rPr>
              <a:t> </a:t>
            </a:r>
            <a:r>
              <a:rPr lang="fr-FR" sz="1200" dirty="0" smtClean="0">
                <a:solidFill>
                  <a:prstClr val="black"/>
                </a:solidFill>
              </a:rPr>
              <a:t>: </a:t>
            </a:r>
            <a:r>
              <a:rPr lang="fr-FR" sz="1200" b="1" dirty="0">
                <a:solidFill>
                  <a:prstClr val="black"/>
                </a:solidFill>
                <a:hlinkClick r:id="rId7"/>
              </a:rPr>
              <a:t>Laëtitia Bastet</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23</a:t>
            </a:r>
            <a:endParaRPr lang="fr-FR" sz="1200" dirty="0">
              <a:solidFill>
                <a:prstClr val="black"/>
              </a:solidFill>
            </a:endParaRPr>
          </a:p>
          <a:p>
            <a:pPr fontAlgn="ctr"/>
            <a:r>
              <a:rPr lang="fr-FR" sz="1200" dirty="0">
                <a:solidFill>
                  <a:prstClr val="black"/>
                </a:solidFill>
              </a:rPr>
              <a:t>• Gestionnaire territorial : </a:t>
            </a:r>
            <a:r>
              <a:rPr lang="fr-FR" sz="1200" b="1" dirty="0">
                <a:solidFill>
                  <a:prstClr val="black"/>
                </a:solidFill>
                <a:hlinkClick r:id="rId8"/>
              </a:rPr>
              <a:t>Dominique </a:t>
            </a:r>
            <a:r>
              <a:rPr lang="fr-FR" sz="1200" b="1" dirty="0" smtClean="0">
                <a:solidFill>
                  <a:prstClr val="black"/>
                </a:solidFill>
                <a:hlinkClick r:id="rId8"/>
              </a:rPr>
              <a:t>Maisonneuve </a:t>
            </a:r>
            <a:r>
              <a:rPr lang="fr-FR" sz="1200" b="1" dirty="0" smtClean="0">
                <a:solidFill>
                  <a:prstClr val="black"/>
                </a:solidFill>
                <a:hlinkClick r:id="rId4"/>
              </a:rPr>
              <a:t>/ </a:t>
            </a:r>
            <a:r>
              <a:rPr lang="fr-FR" sz="1200" b="1" dirty="0">
                <a:solidFill>
                  <a:prstClr val="black"/>
                </a:solidFill>
                <a:hlinkClick r:id="rId4"/>
              </a:rPr>
              <a:t>Ibtissem </a:t>
            </a:r>
            <a:r>
              <a:rPr lang="fr-FR" sz="1200" b="1" dirty="0" err="1" smtClean="0">
                <a:solidFill>
                  <a:prstClr val="black"/>
                </a:solidFill>
                <a:hlinkClick r:id="rId4"/>
              </a:rPr>
              <a:t>Bejaoui</a:t>
            </a:r>
            <a:r>
              <a:rPr lang="fr-FR" sz="1200" b="1" dirty="0" smtClean="0">
                <a:solidFill>
                  <a:prstClr val="black"/>
                </a:solidFill>
              </a:rPr>
              <a:t>  04 </a:t>
            </a:r>
            <a:r>
              <a:rPr lang="fr-FR" sz="1200" b="1" dirty="0">
                <a:solidFill>
                  <a:prstClr val="black"/>
                </a:solidFill>
              </a:rPr>
              <a:t>77 12 52 </a:t>
            </a:r>
            <a:r>
              <a:rPr lang="fr-FR" sz="1200" b="1" dirty="0" smtClean="0">
                <a:solidFill>
                  <a:prstClr val="black"/>
                </a:solidFill>
              </a:rPr>
              <a:t>22</a:t>
            </a:r>
            <a:endParaRPr lang="fr-FR" sz="1200" dirty="0">
              <a:solidFill>
                <a:prstClr val="black"/>
              </a:solidFill>
            </a:endParaRPr>
          </a:p>
          <a:p>
            <a:pPr fontAlgn="ctr"/>
            <a:endParaRPr lang="fr-FR" sz="1200" b="1" dirty="0" smtClean="0">
              <a:solidFill>
                <a:prstClr val="black"/>
              </a:solidFill>
            </a:endParaRPr>
          </a:p>
          <a:p>
            <a:pPr fontAlgn="ctr"/>
            <a:r>
              <a:rPr lang="fr-FR" sz="1200" b="1" dirty="0" smtClean="0">
                <a:solidFill>
                  <a:prstClr val="black"/>
                </a:solidFill>
              </a:rPr>
              <a:t>Cantons </a:t>
            </a:r>
            <a:r>
              <a:rPr lang="fr-FR" sz="1200" b="1" dirty="0">
                <a:solidFill>
                  <a:prstClr val="black"/>
                </a:solidFill>
              </a:rPr>
              <a:t>de Boën-sur-Lignon  </a:t>
            </a:r>
            <a:r>
              <a:rPr lang="fr-FR" sz="1200" b="1" dirty="0" smtClean="0">
                <a:solidFill>
                  <a:prstClr val="black"/>
                </a:solidFill>
              </a:rPr>
              <a:t>et </a:t>
            </a:r>
            <a:r>
              <a:rPr lang="fr-FR" sz="1200" b="1" dirty="0">
                <a:solidFill>
                  <a:prstClr val="black"/>
                </a:solidFill>
              </a:rPr>
              <a:t>Andrézieux-Bouthéon   </a:t>
            </a:r>
            <a:endParaRPr lang="fr-FR" sz="1200" dirty="0">
              <a:solidFill>
                <a:prstClr val="black"/>
              </a:solidFill>
            </a:endParaRPr>
          </a:p>
          <a:p>
            <a:pPr fontAlgn="ctr"/>
            <a:r>
              <a:rPr lang="fr-FR" sz="1200" dirty="0">
                <a:solidFill>
                  <a:prstClr val="black"/>
                </a:solidFill>
              </a:rPr>
              <a:t>• Référent </a:t>
            </a:r>
            <a:r>
              <a:rPr lang="fr-FR" sz="1200" dirty="0" smtClean="0">
                <a:solidFill>
                  <a:prstClr val="black"/>
                </a:solidFill>
              </a:rPr>
              <a:t>territorial</a:t>
            </a:r>
            <a:r>
              <a:rPr lang="fr-FR" sz="1200" dirty="0">
                <a:solidFill>
                  <a:prstClr val="black"/>
                </a:solidFill>
              </a:rPr>
              <a:t> </a:t>
            </a:r>
            <a:r>
              <a:rPr lang="fr-FR" sz="1200" dirty="0" smtClean="0">
                <a:solidFill>
                  <a:prstClr val="black"/>
                </a:solidFill>
              </a:rPr>
              <a:t>: </a:t>
            </a:r>
            <a:r>
              <a:rPr lang="fr-FR" sz="1200" b="1" dirty="0">
                <a:solidFill>
                  <a:prstClr val="black"/>
                </a:solidFill>
                <a:hlinkClick r:id="rId9"/>
              </a:rPr>
              <a:t>Aurélie </a:t>
            </a:r>
            <a:r>
              <a:rPr lang="fr-FR" sz="1200" b="1" dirty="0" err="1">
                <a:solidFill>
                  <a:prstClr val="black"/>
                </a:solidFill>
                <a:hlinkClick r:id="rId9"/>
              </a:rPr>
              <a:t>Moras-Robalo</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21</a:t>
            </a:r>
            <a:endParaRPr lang="fr-FR" sz="1200" dirty="0">
              <a:solidFill>
                <a:prstClr val="black"/>
              </a:solidFill>
            </a:endParaRPr>
          </a:p>
          <a:p>
            <a:pPr fontAlgn="ctr"/>
            <a:r>
              <a:rPr lang="fr-FR" sz="1200" dirty="0">
                <a:solidFill>
                  <a:prstClr val="black"/>
                </a:solidFill>
              </a:rPr>
              <a:t>• Gestionnaire territorial : </a:t>
            </a:r>
            <a:r>
              <a:rPr lang="fr-FR" sz="1200" b="1" dirty="0">
                <a:solidFill>
                  <a:prstClr val="black"/>
                </a:solidFill>
                <a:hlinkClick r:id="rId10"/>
              </a:rPr>
              <a:t>Marianne Cadenas</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20</a:t>
            </a:r>
            <a:endParaRPr lang="fr-FR" sz="1200" dirty="0">
              <a:solidFill>
                <a:prstClr val="black"/>
              </a:solidFill>
            </a:endParaRPr>
          </a:p>
          <a:p>
            <a:pPr fontAlgn="ctr"/>
            <a:r>
              <a:rPr lang="fr-FR" sz="1200" dirty="0">
                <a:solidFill>
                  <a:prstClr val="black"/>
                </a:solidFill>
              </a:rPr>
              <a:t> </a:t>
            </a:r>
          </a:p>
          <a:p>
            <a:pPr fontAlgn="ctr"/>
            <a:r>
              <a:rPr lang="fr-FR" sz="1200" b="1" dirty="0">
                <a:solidFill>
                  <a:prstClr val="black"/>
                </a:solidFill>
              </a:rPr>
              <a:t> Cantons du Pilat, Rive-de-Gier, Sorbiers, </a:t>
            </a:r>
            <a:r>
              <a:rPr lang="fr-FR" sz="1200" b="1" dirty="0" smtClean="0">
                <a:solidFill>
                  <a:prstClr val="black"/>
                </a:solidFill>
              </a:rPr>
              <a:t>Saint-Chamond </a:t>
            </a:r>
            <a:r>
              <a:rPr lang="fr-FR" sz="1200" b="1" dirty="0">
                <a:solidFill>
                  <a:prstClr val="black"/>
                </a:solidFill>
              </a:rPr>
              <a:t>et l’ensemble des cantons de Saint-Étienne  </a:t>
            </a:r>
            <a:endParaRPr lang="fr-FR" sz="1200" dirty="0">
              <a:solidFill>
                <a:prstClr val="black"/>
              </a:solidFill>
            </a:endParaRPr>
          </a:p>
          <a:p>
            <a:pPr fontAlgn="ctr"/>
            <a:r>
              <a:rPr lang="fr-FR" sz="1200" dirty="0">
                <a:solidFill>
                  <a:prstClr val="black"/>
                </a:solidFill>
              </a:rPr>
              <a:t>• Référent </a:t>
            </a:r>
            <a:r>
              <a:rPr lang="fr-FR" sz="1200" dirty="0" smtClean="0">
                <a:solidFill>
                  <a:prstClr val="black"/>
                </a:solidFill>
              </a:rPr>
              <a:t>territorial : </a:t>
            </a:r>
            <a:r>
              <a:rPr lang="fr-FR" sz="1200" b="1" dirty="0">
                <a:solidFill>
                  <a:prstClr val="black"/>
                </a:solidFill>
                <a:hlinkClick r:id="rId11"/>
              </a:rPr>
              <a:t>Dominique Odin</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17</a:t>
            </a:r>
            <a:endParaRPr lang="fr-FR" sz="1200" dirty="0">
              <a:solidFill>
                <a:prstClr val="black"/>
              </a:solidFill>
            </a:endParaRPr>
          </a:p>
          <a:p>
            <a:pPr fontAlgn="ctr"/>
            <a:r>
              <a:rPr lang="fr-FR" sz="1200" dirty="0">
                <a:solidFill>
                  <a:prstClr val="black"/>
                </a:solidFill>
              </a:rPr>
              <a:t>• Gestionnaire territorial : </a:t>
            </a:r>
            <a:r>
              <a:rPr lang="fr-FR" sz="1200" b="1" dirty="0">
                <a:solidFill>
                  <a:prstClr val="black"/>
                </a:solidFill>
                <a:hlinkClick r:id="rId12"/>
              </a:rPr>
              <a:t>Graziella </a:t>
            </a:r>
            <a:r>
              <a:rPr lang="fr-FR" sz="1200" b="1" dirty="0" err="1">
                <a:solidFill>
                  <a:prstClr val="black"/>
                </a:solidFill>
                <a:hlinkClick r:id="rId12"/>
              </a:rPr>
              <a:t>Narduzzo</a:t>
            </a:r>
            <a:endParaRPr lang="fr-FR" sz="1200" dirty="0">
              <a:solidFill>
                <a:prstClr val="black"/>
              </a:solidFill>
            </a:endParaRPr>
          </a:p>
          <a:p>
            <a:pPr fontAlgn="ctr"/>
            <a:r>
              <a:rPr lang="fr-FR" sz="1200" dirty="0">
                <a:solidFill>
                  <a:prstClr val="black"/>
                </a:solidFill>
              </a:rPr>
              <a:t>Tél. </a:t>
            </a:r>
            <a:r>
              <a:rPr lang="fr-FR" sz="1200" b="1" dirty="0" smtClean="0">
                <a:solidFill>
                  <a:prstClr val="black"/>
                </a:solidFill>
              </a:rPr>
              <a:t>04 </a:t>
            </a:r>
            <a:r>
              <a:rPr lang="fr-FR" sz="1200" b="1" dirty="0">
                <a:solidFill>
                  <a:prstClr val="black"/>
                </a:solidFill>
              </a:rPr>
              <a:t>77 12 52 </a:t>
            </a:r>
            <a:r>
              <a:rPr lang="fr-FR" sz="1200" b="1" dirty="0" smtClean="0">
                <a:solidFill>
                  <a:prstClr val="black"/>
                </a:solidFill>
              </a:rPr>
              <a:t>18</a:t>
            </a:r>
          </a:p>
        </p:txBody>
      </p:sp>
    </p:spTree>
    <p:extLst>
      <p:ext uri="{BB962C8B-B14F-4D97-AF65-F5344CB8AC3E}">
        <p14:creationId xmlns:p14="http://schemas.microsoft.com/office/powerpoint/2010/main" val="376467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smtClean="0"/>
          </a:p>
          <a:p>
            <a:endParaRPr lang="fr-FR" dirty="0"/>
          </a:p>
          <a:p>
            <a:endParaRPr lang="fr-FR" dirty="0" smtClean="0"/>
          </a:p>
          <a:p>
            <a:endParaRPr lang="fr-FR" dirty="0"/>
          </a:p>
          <a:p>
            <a:pPr algn="ctr"/>
            <a:r>
              <a:rPr lang="fr-FR" sz="2800" b="1" dirty="0" smtClean="0"/>
              <a:t>Présentation d’une demande de subvention fictive </a:t>
            </a:r>
          </a:p>
          <a:p>
            <a:pPr algn="ctr"/>
            <a:r>
              <a:rPr lang="fr-FR" sz="2800" b="1" dirty="0" smtClean="0"/>
              <a:t>sur E-Partenaires</a:t>
            </a:r>
          </a:p>
          <a:p>
            <a:pPr algn="ctr"/>
            <a:endParaRPr lang="fr-FR" sz="2800" b="1" dirty="0"/>
          </a:p>
          <a:p>
            <a:pPr algn="ctr"/>
            <a:endParaRPr lang="fr-FR" sz="2800" b="1" dirty="0" smtClean="0"/>
          </a:p>
          <a:p>
            <a:pPr algn="ctr"/>
            <a:endParaRPr lang="fr-FR" sz="2800" b="1" dirty="0"/>
          </a:p>
        </p:txBody>
      </p:sp>
      <p:pic>
        <p:nvPicPr>
          <p:cNvPr id="4" name="Imag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792" y="3755571"/>
            <a:ext cx="1821698" cy="1779134"/>
          </a:xfrm>
          <a:prstGeom prst="rect">
            <a:avLst/>
          </a:prstGeom>
        </p:spPr>
      </p:pic>
    </p:spTree>
    <p:extLst>
      <p:ext uri="{BB962C8B-B14F-4D97-AF65-F5344CB8AC3E}">
        <p14:creationId xmlns:p14="http://schemas.microsoft.com/office/powerpoint/2010/main" val="1767130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82155" y="1825642"/>
            <a:ext cx="7487700" cy="2492358"/>
          </a:xfrm>
        </p:spPr>
        <p:txBody>
          <a:bodyPr/>
          <a:lstStyle/>
          <a:p>
            <a:endParaRPr lang="fr-FR" sz="1800" dirty="0" smtClean="0"/>
          </a:p>
          <a:p>
            <a:endParaRPr lang="fr-FR" sz="1800" dirty="0"/>
          </a:p>
          <a:p>
            <a:pPr algn="ctr"/>
            <a:r>
              <a:rPr lang="fr-FR" sz="2800" b="1" dirty="0" smtClean="0"/>
              <a:t>3 - Questions-réponses</a:t>
            </a:r>
          </a:p>
          <a:p>
            <a:pPr algn="ctr"/>
            <a:endParaRPr lang="fr-FR" sz="2800" b="1" dirty="0"/>
          </a:p>
          <a:p>
            <a:pPr algn="ctr"/>
            <a:r>
              <a:rPr lang="fr-FR" sz="2800" b="1" dirty="0" smtClean="0"/>
              <a:t>NB : une foire aux questions disponible </a:t>
            </a:r>
          </a:p>
          <a:p>
            <a:pPr algn="ctr"/>
            <a:r>
              <a:rPr lang="fr-FR" sz="2800" b="1" dirty="0" smtClean="0"/>
              <a:t>sur le site loire.fr</a:t>
            </a:r>
            <a:endParaRPr lang="fr-FR" sz="2800" b="1" dirty="0"/>
          </a:p>
        </p:txBody>
      </p:sp>
      <p:sp>
        <p:nvSpPr>
          <p:cNvPr id="4" name="Titre 3"/>
          <p:cNvSpPr>
            <a:spLocks noGrp="1"/>
          </p:cNvSpPr>
          <p:nvPr>
            <p:ph type="title"/>
          </p:nvPr>
        </p:nvSpPr>
        <p:spPr/>
        <p:txBody>
          <a:bodyPr/>
          <a:lstStyle/>
          <a:p>
            <a:endParaRPr lang="fr-FR" dirty="0"/>
          </a:p>
        </p:txBody>
      </p:sp>
    </p:spTree>
    <p:extLst>
      <p:ext uri="{BB962C8B-B14F-4D97-AF65-F5344CB8AC3E}">
        <p14:creationId xmlns:p14="http://schemas.microsoft.com/office/powerpoint/2010/main" val="2119489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1- LES DISPOSITIFS D’AIDES AUX COMMUNES </a:t>
            </a:r>
            <a:br>
              <a:rPr lang="fr-FR" dirty="0" smtClean="0"/>
            </a:br>
            <a:r>
              <a:rPr lang="fr-FR" dirty="0" smtClean="0"/>
              <a:t>2017 - 2021</a:t>
            </a:r>
            <a:endParaRPr lang="fr-FR" dirty="0"/>
          </a:p>
        </p:txBody>
      </p:sp>
      <p:grpSp>
        <p:nvGrpSpPr>
          <p:cNvPr id="3" name="Groupe 2"/>
          <p:cNvGrpSpPr/>
          <p:nvPr/>
        </p:nvGrpSpPr>
        <p:grpSpPr>
          <a:xfrm>
            <a:off x="5106449" y="6211669"/>
            <a:ext cx="4100521" cy="646331"/>
            <a:chOff x="4674649" y="5124754"/>
            <a:chExt cx="4100521" cy="646331"/>
          </a:xfrm>
        </p:grpSpPr>
        <p:sp>
          <p:nvSpPr>
            <p:cNvPr id="4" name="Rectangle 3"/>
            <p:cNvSpPr/>
            <p:nvPr/>
          </p:nvSpPr>
          <p:spPr>
            <a:xfrm>
              <a:off x="4674649" y="5163379"/>
              <a:ext cx="4100521" cy="569083"/>
            </a:xfrm>
            <a:prstGeom prst="rect">
              <a:avLst/>
            </a:prstGeom>
            <a:solidFill>
              <a:srgbClr val="4472C4">
                <a:lumMod val="5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endParaRPr>
            </a:p>
          </p:txBody>
        </p:sp>
        <p:sp>
          <p:nvSpPr>
            <p:cNvPr id="5" name="ZoneTexte 4"/>
            <p:cNvSpPr txBox="1"/>
            <p:nvPr/>
          </p:nvSpPr>
          <p:spPr>
            <a:xfrm>
              <a:off x="4803050" y="5124754"/>
              <a:ext cx="384371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rPr>
                <a:t>Directions de l’Ingénierie Territoriale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rPr>
                <a:t>et de l’Administration et des Finances</a:t>
              </a:r>
            </a:p>
          </p:txBody>
        </p:sp>
      </p:grpSp>
    </p:spTree>
    <p:extLst>
      <p:ext uri="{BB962C8B-B14F-4D97-AF65-F5344CB8AC3E}">
        <p14:creationId xmlns:p14="http://schemas.microsoft.com/office/powerpoint/2010/main" val="40824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smtClean="0"/>
          </a:p>
          <a:p>
            <a:endParaRPr lang="fr-FR" dirty="0"/>
          </a:p>
          <a:p>
            <a:endParaRPr lang="fr-FR" dirty="0" smtClean="0"/>
          </a:p>
          <a:p>
            <a:endParaRPr lang="fr-FR" dirty="0"/>
          </a:p>
          <a:p>
            <a:pPr algn="ctr"/>
            <a:endParaRPr lang="fr-FR" sz="2800" b="1" dirty="0" smtClean="0"/>
          </a:p>
          <a:p>
            <a:pPr algn="ctr"/>
            <a:r>
              <a:rPr lang="fr-FR" sz="2800" b="1" dirty="0" smtClean="0"/>
              <a:t>MERCI DE VOTRE ATTENTION </a:t>
            </a:r>
            <a:endParaRPr lang="fr-FR" sz="2800" b="1" dirty="0"/>
          </a:p>
        </p:txBody>
      </p:sp>
    </p:spTree>
    <p:extLst>
      <p:ext uri="{BB962C8B-B14F-4D97-AF65-F5344CB8AC3E}">
        <p14:creationId xmlns:p14="http://schemas.microsoft.com/office/powerpoint/2010/main" val="68206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072" y="5487168"/>
            <a:ext cx="4357323" cy="13708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581359" y="5704885"/>
            <a:ext cx="3843717" cy="646331"/>
          </a:xfrm>
          <a:prstGeom prst="rect">
            <a:avLst/>
          </a:prstGeom>
          <a:noFill/>
        </p:spPr>
        <p:txBody>
          <a:bodyPr wrap="square" rtlCol="0">
            <a:spAutoFit/>
          </a:bodyPr>
          <a:lstStyle/>
          <a:p>
            <a:pPr algn="ctr"/>
            <a:r>
              <a:rPr lang="fr-FR" dirty="0" smtClean="0">
                <a:solidFill>
                  <a:schemeClr val="bg1"/>
                </a:solidFill>
              </a:rPr>
              <a:t>Directions de l’Ingénierie Territoriale</a:t>
            </a:r>
          </a:p>
          <a:p>
            <a:pPr algn="ctr"/>
            <a:r>
              <a:rPr lang="fr-FR" dirty="0" smtClean="0">
                <a:solidFill>
                  <a:schemeClr val="bg1"/>
                </a:solidFill>
              </a:rPr>
              <a:t>et de l’Administration et des Finances</a:t>
            </a:r>
            <a:endParaRPr lang="fr-FR" dirty="0">
              <a:solidFill>
                <a:schemeClr val="bg1"/>
              </a:solidFill>
            </a:endParaRPr>
          </a:p>
        </p:txBody>
      </p:sp>
    </p:spTree>
    <p:extLst>
      <p:ext uri="{BB962C8B-B14F-4D97-AF65-F5344CB8AC3E}">
        <p14:creationId xmlns:p14="http://schemas.microsoft.com/office/powerpoint/2010/main" val="103130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43603" y="1145150"/>
            <a:ext cx="5344046" cy="5590386"/>
          </a:xfrm>
        </p:spPr>
        <p:txBody>
          <a:bodyPr/>
          <a:lstStyle/>
          <a:p>
            <a:pPr marL="342900" lvl="0" indent="-342900" eaLnBrk="0" fontAlgn="base" hangingPunct="0">
              <a:lnSpc>
                <a:spcPct val="100000"/>
              </a:lnSpc>
              <a:spcBef>
                <a:spcPct val="20000"/>
              </a:spcBef>
              <a:spcAft>
                <a:spcPct val="0"/>
              </a:spcAft>
              <a:buClr>
                <a:srgbClr val="A6A6A6"/>
              </a:buClr>
              <a:buFont typeface="Wingdings" pitchFamily="2" charset="2"/>
              <a:buChar char="§"/>
            </a:pPr>
            <a:r>
              <a:rPr lang="fr-FR" sz="2000" kern="0" dirty="0">
                <a:solidFill>
                  <a:srgbClr val="000000"/>
                </a:solidFill>
                <a:latin typeface="Calibri"/>
              </a:rPr>
              <a:t>Mise en place d’</a:t>
            </a:r>
            <a:r>
              <a:rPr lang="fr-FR" sz="2000" b="1" kern="0" dirty="0">
                <a:solidFill>
                  <a:srgbClr val="000000"/>
                </a:solidFill>
                <a:latin typeface="Calibri"/>
              </a:rPr>
              <a:t>un nouveau dispositif d’aides aux communes autour de 6 outils</a:t>
            </a:r>
            <a:r>
              <a:rPr lang="fr-FR" sz="2000" kern="0" dirty="0">
                <a:solidFill>
                  <a:srgbClr val="000000"/>
                </a:solidFill>
                <a:latin typeface="Calibri"/>
              </a:rPr>
              <a:t>. </a:t>
            </a:r>
          </a:p>
          <a:p>
            <a:pPr marL="342900" lvl="0" indent="-342900" eaLnBrk="0" fontAlgn="base" hangingPunct="0">
              <a:lnSpc>
                <a:spcPct val="100000"/>
              </a:lnSpc>
              <a:spcBef>
                <a:spcPct val="20000"/>
              </a:spcBef>
              <a:spcAft>
                <a:spcPct val="0"/>
              </a:spcAft>
              <a:buClr>
                <a:srgbClr val="A6A6A6"/>
              </a:buClr>
              <a:buFont typeface="Wingdings" pitchFamily="2" charset="2"/>
              <a:buChar char="§"/>
            </a:pPr>
            <a:endParaRPr lang="fr-FR" sz="2000" kern="0" dirty="0">
              <a:solidFill>
                <a:srgbClr val="000000"/>
              </a:solidFill>
              <a:latin typeface="Calibri"/>
            </a:endParaRPr>
          </a:p>
          <a:p>
            <a:pPr marL="342900" lvl="0" indent="-342900" eaLnBrk="0" fontAlgn="base" hangingPunct="0">
              <a:lnSpc>
                <a:spcPct val="100000"/>
              </a:lnSpc>
              <a:spcBef>
                <a:spcPct val="20000"/>
              </a:spcBef>
              <a:spcAft>
                <a:spcPct val="0"/>
              </a:spcAft>
              <a:buClr>
                <a:srgbClr val="A6A6A6"/>
              </a:buClr>
              <a:buFont typeface="Wingdings" pitchFamily="2" charset="2"/>
              <a:buChar char="§"/>
            </a:pPr>
            <a:r>
              <a:rPr lang="fr-FR" sz="2000" kern="0" dirty="0">
                <a:solidFill>
                  <a:srgbClr val="000000"/>
                </a:solidFill>
                <a:latin typeface="Calibri"/>
              </a:rPr>
              <a:t>Mise en place de 5 binômes </a:t>
            </a:r>
            <a:r>
              <a:rPr lang="fr-FR" sz="2000" kern="0" dirty="0" smtClean="0">
                <a:solidFill>
                  <a:srgbClr val="000000"/>
                </a:solidFill>
                <a:latin typeface="Calibri"/>
              </a:rPr>
              <a:t>composés d’un référent territorial et d’un gestionnaire territorial</a:t>
            </a:r>
            <a:endParaRPr lang="fr-FR" sz="2000" kern="0" dirty="0">
              <a:solidFill>
                <a:srgbClr val="000000"/>
              </a:solidFill>
              <a:latin typeface="Calibri"/>
            </a:endParaRPr>
          </a:p>
          <a:p>
            <a:pPr marL="342900" lvl="0" indent="-342900" eaLnBrk="0" fontAlgn="base" hangingPunct="0">
              <a:lnSpc>
                <a:spcPct val="100000"/>
              </a:lnSpc>
              <a:spcBef>
                <a:spcPct val="20000"/>
              </a:spcBef>
              <a:spcAft>
                <a:spcPct val="0"/>
              </a:spcAft>
              <a:buClr>
                <a:srgbClr val="A6A6A6"/>
              </a:buClr>
              <a:buFont typeface="Wingdings" pitchFamily="2" charset="2"/>
              <a:buChar char="§"/>
            </a:pPr>
            <a:endParaRPr lang="fr-FR" sz="2000" kern="0" dirty="0">
              <a:solidFill>
                <a:srgbClr val="000000"/>
              </a:solidFill>
              <a:latin typeface="Calibri"/>
            </a:endParaRPr>
          </a:p>
          <a:p>
            <a:pPr marL="342900" lvl="0" indent="-342900" eaLnBrk="0" fontAlgn="base" hangingPunct="0">
              <a:lnSpc>
                <a:spcPct val="100000"/>
              </a:lnSpc>
              <a:spcBef>
                <a:spcPct val="20000"/>
              </a:spcBef>
              <a:spcAft>
                <a:spcPct val="0"/>
              </a:spcAft>
              <a:buClr>
                <a:srgbClr val="A6A6A6"/>
              </a:buClr>
              <a:buFont typeface="Wingdings" pitchFamily="2" charset="2"/>
              <a:buChar char="§"/>
            </a:pPr>
            <a:r>
              <a:rPr lang="fr-FR" sz="2000" kern="0" dirty="0">
                <a:solidFill>
                  <a:srgbClr val="000000"/>
                </a:solidFill>
                <a:latin typeface="Calibri"/>
              </a:rPr>
              <a:t>Possibilité de démarrer les travaux avant le vote de la </a:t>
            </a:r>
            <a:r>
              <a:rPr lang="fr-FR" sz="2000" kern="0" dirty="0" smtClean="0">
                <a:solidFill>
                  <a:srgbClr val="000000"/>
                </a:solidFill>
                <a:latin typeface="Calibri"/>
              </a:rPr>
              <a:t>subvention en </a:t>
            </a:r>
            <a:r>
              <a:rPr lang="fr-FR" sz="2000" kern="0" dirty="0">
                <a:solidFill>
                  <a:srgbClr val="000000"/>
                </a:solidFill>
                <a:latin typeface="Calibri"/>
              </a:rPr>
              <a:t>CP grâce à la mise en place de l’Accusé Réception Complétude (ARC)</a:t>
            </a:r>
          </a:p>
          <a:p>
            <a:endParaRPr lang="fr-FR" dirty="0"/>
          </a:p>
        </p:txBody>
      </p:sp>
      <p:sp>
        <p:nvSpPr>
          <p:cNvPr id="4" name="Titre 1"/>
          <p:cNvSpPr>
            <a:spLocks noGrp="1"/>
          </p:cNvSpPr>
          <p:nvPr>
            <p:ph type="title"/>
          </p:nvPr>
        </p:nvSpPr>
        <p:spPr>
          <a:xfrm>
            <a:off x="1022888" y="169907"/>
            <a:ext cx="7487700" cy="588935"/>
          </a:xfrm>
        </p:spPr>
        <p:txBody>
          <a:bodyPr/>
          <a:lstStyle/>
          <a:p>
            <a:r>
              <a:rPr lang="fr-FR" dirty="0" smtClean="0">
                <a:solidFill>
                  <a:schemeClr val="tx2"/>
                </a:solidFill>
              </a:rPr>
              <a:t>Depuis le 1</a:t>
            </a:r>
            <a:r>
              <a:rPr lang="fr-FR" baseline="30000" dirty="0" smtClean="0">
                <a:solidFill>
                  <a:schemeClr val="tx2"/>
                </a:solidFill>
              </a:rPr>
              <a:t>er</a:t>
            </a:r>
            <a:r>
              <a:rPr lang="fr-FR" dirty="0" smtClean="0">
                <a:solidFill>
                  <a:schemeClr val="tx2"/>
                </a:solidFill>
              </a:rPr>
              <a:t> janvier 2017,</a:t>
            </a:r>
            <a:endParaRPr lang="fr-FR"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649" y="1583267"/>
            <a:ext cx="2956351"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36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45289" y="3567792"/>
            <a:ext cx="4353444" cy="1194405"/>
          </a:xfrm>
        </p:spPr>
        <p:txBody>
          <a:bodyPr/>
          <a:lstStyle/>
          <a:p>
            <a:r>
              <a:rPr lang="fr-FR" sz="2800" b="1" cap="small" dirty="0" smtClean="0">
                <a:latin typeface="Calibri Light" panose="020F0302020204030204" pitchFamily="34" charset="0"/>
              </a:rPr>
              <a:t>LE FONDS DE SOLIDARITE </a:t>
            </a:r>
          </a:p>
          <a:p>
            <a:r>
              <a:rPr lang="fr-FR" sz="2800" b="1" cap="small" dirty="0" smtClean="0">
                <a:latin typeface="Calibri Light" panose="020F0302020204030204" pitchFamily="34" charset="0"/>
              </a:rPr>
              <a:t>= 3 enveloppes</a:t>
            </a:r>
          </a:p>
          <a:p>
            <a:pPr marL="285750" lvl="0" indent="-285750" fontAlgn="base">
              <a:lnSpc>
                <a:spcPct val="100000"/>
              </a:lnSpc>
              <a:spcBef>
                <a:spcPct val="0"/>
              </a:spcBef>
              <a:spcAft>
                <a:spcPct val="0"/>
              </a:spcAft>
              <a:buFont typeface="Arial" panose="020B0604020202020204" pitchFamily="34" charset="0"/>
              <a:buChar char="•"/>
            </a:pPr>
            <a:endParaRPr lang="fr-FR" sz="1800" dirty="0" smtClean="0">
              <a:solidFill>
                <a:srgbClr val="000000"/>
              </a:solidFill>
              <a:latin typeface="Calibri Light" panose="020F0302020204030204" pitchFamily="34" charset="0"/>
            </a:endParaRPr>
          </a:p>
          <a:p>
            <a:pPr marL="285750" lvl="0" indent="-285750" fontAlgn="base">
              <a:lnSpc>
                <a:spcPct val="100000"/>
              </a:lnSpc>
              <a:spcBef>
                <a:spcPct val="0"/>
              </a:spcBef>
              <a:spcAft>
                <a:spcPct val="0"/>
              </a:spcAft>
              <a:buFont typeface="Arial" panose="020B0604020202020204" pitchFamily="34" charset="0"/>
              <a:buChar char="•"/>
            </a:pPr>
            <a:endParaRPr lang="fr-FR" sz="1800" dirty="0" smtClean="0">
              <a:solidFill>
                <a:srgbClr val="000000"/>
              </a:solidFill>
              <a:latin typeface="Calibri Light" panose="020F0302020204030204" pitchFamily="34" charset="0"/>
            </a:endParaRPr>
          </a:p>
          <a:p>
            <a:endParaRPr lang="fr-FR" sz="2800" b="1" cap="small" dirty="0" smtClean="0"/>
          </a:p>
          <a:p>
            <a:endParaRPr lang="fr-FR" sz="1200" b="1" cap="small" dirty="0" smtClean="0"/>
          </a:p>
          <a:p>
            <a:endParaRPr lang="fr-FR" sz="2800" b="1" cap="small" dirty="0" smtClean="0"/>
          </a:p>
          <a:p>
            <a:endParaRPr lang="fr-FR" sz="1200" b="1" cap="small" dirty="0" smtClean="0"/>
          </a:p>
          <a:p>
            <a:pPr lvl="0"/>
            <a:endParaRPr lang="fr-FR" sz="2800" b="1" cap="small" dirty="0" smtClean="0"/>
          </a:p>
          <a:p>
            <a:pPr lvl="0"/>
            <a:endParaRPr lang="fr-FR" sz="1200" b="1" cap="small" dirty="0" smtClean="0"/>
          </a:p>
          <a:p>
            <a:r>
              <a:rPr lang="fr-FR" sz="2800" b="1" dirty="0" smtClean="0">
                <a:solidFill>
                  <a:schemeClr val="tx2"/>
                </a:solidFill>
              </a:rPr>
              <a:t>	</a:t>
            </a:r>
            <a:endParaRPr lang="fr-FR" sz="2800" b="1" dirty="0">
              <a:solidFill>
                <a:schemeClr val="tx2"/>
              </a:solidFill>
            </a:endParaRPr>
          </a:p>
          <a:p>
            <a:endParaRPr lang="fr-FR" sz="2800" b="1" dirty="0">
              <a:solidFill>
                <a:schemeClr val="tx2"/>
              </a:solidFill>
            </a:endParaRPr>
          </a:p>
          <a:p>
            <a:endParaRPr lang="fr-FR" sz="1200" dirty="0" smtClean="0">
              <a:latin typeface="Calibri Light" panose="020F0302020204030204" pitchFamily="34" charset="0"/>
            </a:endParaRPr>
          </a:p>
          <a:p>
            <a:endParaRPr lang="fr-FR" sz="1200" dirty="0">
              <a:latin typeface="Calibri Light" panose="020F0302020204030204" pitchFamily="34" charset="0"/>
            </a:endParaRPr>
          </a:p>
          <a:p>
            <a:endParaRPr lang="fr-FR" sz="1200" dirty="0" smtClean="0">
              <a:latin typeface="Calibri Light" panose="020F0302020204030204" pitchFamily="34" charset="0"/>
            </a:endParaRPr>
          </a:p>
          <a:p>
            <a:endParaRPr lang="fr-FR" sz="1200" dirty="0">
              <a:latin typeface="Calibri Light" panose="020F0302020204030204" pitchFamily="34" charset="0"/>
            </a:endParaRPr>
          </a:p>
          <a:p>
            <a:endParaRPr lang="fr-FR" sz="1200" dirty="0">
              <a:latin typeface="Calibri Light" panose="020F0302020204030204" pitchFamily="34" charset="0"/>
            </a:endParaRPr>
          </a:p>
        </p:txBody>
      </p:sp>
      <p:sp>
        <p:nvSpPr>
          <p:cNvPr id="4" name="Titre 1"/>
          <p:cNvSpPr>
            <a:spLocks noGrp="1"/>
          </p:cNvSpPr>
          <p:nvPr>
            <p:ph type="title"/>
          </p:nvPr>
        </p:nvSpPr>
        <p:spPr>
          <a:xfrm>
            <a:off x="1149888" y="1219774"/>
            <a:ext cx="7487700" cy="588935"/>
          </a:xfrm>
        </p:spPr>
        <p:txBody>
          <a:bodyPr>
            <a:normAutofit/>
          </a:bodyPr>
          <a:lstStyle/>
          <a:p>
            <a:pPr algn="ctr"/>
            <a:r>
              <a:rPr lang="fr-FR" sz="2900" b="1" cap="small" dirty="0" smtClean="0">
                <a:latin typeface="Calibri Light" panose="020F0302020204030204" pitchFamily="34" charset="0"/>
              </a:rPr>
              <a:t>Les 9 DISPOSITIFS </a:t>
            </a:r>
            <a:r>
              <a:rPr lang="fr-FR" sz="2900" b="1" cap="small" dirty="0">
                <a:latin typeface="Calibri Light" panose="020F0302020204030204" pitchFamily="34" charset="0"/>
              </a:rPr>
              <a:t>D’ACCOMPAGNEMENT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075" y="2231874"/>
            <a:ext cx="32099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87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888" y="542440"/>
            <a:ext cx="7680845" cy="588935"/>
          </a:xfrm>
        </p:spPr>
        <p:txBody>
          <a:bodyPr>
            <a:noAutofit/>
          </a:bodyPr>
          <a:lstStyle/>
          <a:p>
            <a:pPr lvl="0" algn="ctr" fontAlgn="base">
              <a:lnSpc>
                <a:spcPct val="100000"/>
              </a:lnSpc>
              <a:spcAft>
                <a:spcPct val="0"/>
              </a:spcAft>
            </a:pPr>
            <a:r>
              <a:rPr lang="fr-FR" dirty="0"/>
              <a:t>ENVELOPPE</a:t>
            </a:r>
            <a:r>
              <a:rPr lang="fr-FR" b="1" cap="small" dirty="0">
                <a:latin typeface="Calibri Light" panose="020F0302020204030204" pitchFamily="34" charset="0"/>
              </a:rPr>
              <a:t> DE </a:t>
            </a:r>
            <a:r>
              <a:rPr lang="fr-FR" b="1" cap="small" dirty="0" smtClean="0">
                <a:latin typeface="Calibri Light" panose="020F0302020204030204" pitchFamily="34" charset="0"/>
              </a:rPr>
              <a:t>SOLIDARITE</a:t>
            </a:r>
            <a:br>
              <a:rPr lang="fr-FR" b="1" cap="small" dirty="0" smtClean="0">
                <a:latin typeface="Calibri Light" panose="020F0302020204030204" pitchFamily="34" charset="0"/>
              </a:rPr>
            </a:br>
            <a:r>
              <a:rPr lang="fr-FR" sz="2900" b="1" cap="small" dirty="0" smtClean="0">
                <a:latin typeface="Calibri Light" panose="020F0302020204030204" pitchFamily="34" charset="0"/>
              </a:rPr>
              <a:t>  </a:t>
            </a:r>
            <a:r>
              <a:rPr lang="fr-FR" sz="2900" b="1" cap="small" dirty="0">
                <a:latin typeface="Calibri Light" panose="020F0302020204030204" pitchFamily="34" charset="0"/>
              </a:rPr>
              <a:t>(ex - enveloppe cantonale)</a:t>
            </a:r>
            <a:br>
              <a:rPr lang="fr-FR" sz="2900" b="1" cap="small" dirty="0">
                <a:latin typeface="Calibri Light" panose="020F0302020204030204" pitchFamily="34" charset="0"/>
              </a:rPr>
            </a:br>
            <a:endParaRPr lang="fr-FR" sz="2900" b="1" cap="small" dirty="0">
              <a:latin typeface="Calibri Light" panose="020F0302020204030204" pitchFamily="34" charset="0"/>
            </a:endParaRPr>
          </a:p>
        </p:txBody>
      </p:sp>
      <p:sp>
        <p:nvSpPr>
          <p:cNvPr id="3" name="Espace réservé du texte 2"/>
          <p:cNvSpPr>
            <a:spLocks noGrp="1"/>
          </p:cNvSpPr>
          <p:nvPr>
            <p:ph type="body" idx="1"/>
          </p:nvPr>
        </p:nvSpPr>
        <p:spPr>
          <a:xfrm>
            <a:off x="1022888" y="2045774"/>
            <a:ext cx="7487700" cy="3449093"/>
          </a:xfrm>
        </p:spPr>
        <p:txBody>
          <a:bodyPr/>
          <a:lstStyle/>
          <a:p>
            <a:pPr marL="285750" lvl="0" indent="-285750" fontAlgn="base">
              <a:lnSpc>
                <a:spcPct val="100000"/>
              </a:lnSpc>
              <a:spcBef>
                <a:spcPct val="0"/>
              </a:spcBef>
              <a:spcAft>
                <a:spcPct val="0"/>
              </a:spcAft>
              <a:buFont typeface="Arial" panose="020B0604020202020204" pitchFamily="34" charset="0"/>
              <a:buChar char="•"/>
            </a:pPr>
            <a:r>
              <a:rPr lang="fr-FR" sz="1800" dirty="0" smtClean="0">
                <a:solidFill>
                  <a:srgbClr val="000000"/>
                </a:solidFill>
                <a:latin typeface="Calibri Light" panose="020F0302020204030204" pitchFamily="34" charset="0"/>
              </a:rPr>
              <a:t>Travaux </a:t>
            </a:r>
            <a:r>
              <a:rPr lang="fr-FR" sz="1800" dirty="0">
                <a:solidFill>
                  <a:srgbClr val="000000"/>
                </a:solidFill>
                <a:latin typeface="Calibri Light" panose="020F0302020204030204" pitchFamily="34" charset="0"/>
              </a:rPr>
              <a:t>ou Prestation de services (fourniture + pose)</a:t>
            </a:r>
          </a:p>
          <a:p>
            <a:pPr marL="285750" lvl="0" indent="-285750" fontAlgn="base">
              <a:lnSpc>
                <a:spcPct val="100000"/>
              </a:lnSpc>
              <a:spcBef>
                <a:spcPct val="0"/>
              </a:spcBef>
              <a:spcAft>
                <a:spcPct val="0"/>
              </a:spcAft>
              <a:buFont typeface="Arial" panose="020B0604020202020204" pitchFamily="34" charset="0"/>
              <a:buChar char="•"/>
            </a:pPr>
            <a:endParaRPr lang="fr-FR" sz="1800" dirty="0">
              <a:solidFill>
                <a:srgbClr val="000000"/>
              </a:solidFill>
              <a:latin typeface="Calibri Light" panose="020F0302020204030204" pitchFamily="34" charset="0"/>
            </a:endParaRPr>
          </a:p>
          <a:p>
            <a:pPr marL="285750" indent="-28575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Acquisition seule est inéligible (Loi </a:t>
            </a:r>
            <a:r>
              <a:rPr lang="fr-FR" sz="1800" dirty="0" err="1">
                <a:solidFill>
                  <a:srgbClr val="000000"/>
                </a:solidFill>
                <a:latin typeface="Calibri Light" panose="020F0302020204030204" pitchFamily="34" charset="0"/>
              </a:rPr>
              <a:t>NOTRe</a:t>
            </a:r>
            <a:r>
              <a:rPr lang="fr-FR" sz="1800" dirty="0">
                <a:solidFill>
                  <a:srgbClr val="000000"/>
                </a:solidFill>
                <a:latin typeface="Calibri Light" panose="020F0302020204030204" pitchFamily="34" charset="0"/>
              </a:rPr>
              <a:t>), </a:t>
            </a:r>
            <a:r>
              <a:rPr lang="fr-FR" sz="1800" b="1" dirty="0">
                <a:solidFill>
                  <a:srgbClr val="000000"/>
                </a:solidFill>
                <a:latin typeface="Calibri Light" panose="020F0302020204030204" pitchFamily="34" charset="0"/>
              </a:rPr>
              <a:t>sauf acquisition de matériel dans le cadre des médiathèques</a:t>
            </a:r>
          </a:p>
          <a:p>
            <a:pPr marL="285750" lvl="0" indent="-285750" fontAlgn="base">
              <a:lnSpc>
                <a:spcPct val="100000"/>
              </a:lnSpc>
              <a:spcBef>
                <a:spcPct val="0"/>
              </a:spcBef>
              <a:spcAft>
                <a:spcPct val="0"/>
              </a:spcAft>
              <a:buFont typeface="Arial" panose="020B0604020202020204" pitchFamily="34" charset="0"/>
              <a:buChar char="•"/>
            </a:pPr>
            <a:endParaRPr lang="fr-FR" sz="1800" dirty="0">
              <a:solidFill>
                <a:srgbClr val="000000"/>
              </a:solidFill>
              <a:latin typeface="Calibri Light" panose="020F0302020204030204" pitchFamily="34" charset="0"/>
            </a:endParaRPr>
          </a:p>
          <a:p>
            <a:pPr marL="285750" lvl="0" indent="-28575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Prise en compte des travaux en régie pour les communes de moins de 700 habitants ( = acquisition des matériaux permettant la valorisation et l’entretien du patrimoine communal) </a:t>
            </a:r>
          </a:p>
          <a:p>
            <a:pPr marL="285750" lvl="0" indent="-285750" fontAlgn="base">
              <a:lnSpc>
                <a:spcPct val="100000"/>
              </a:lnSpc>
              <a:spcBef>
                <a:spcPct val="0"/>
              </a:spcBef>
              <a:spcAft>
                <a:spcPct val="0"/>
              </a:spcAft>
              <a:buFont typeface="Arial" panose="020B0604020202020204" pitchFamily="34" charset="0"/>
              <a:buChar char="•"/>
            </a:pPr>
            <a:endParaRPr lang="fr-FR" sz="1800" dirty="0">
              <a:solidFill>
                <a:srgbClr val="000000"/>
              </a:solidFill>
              <a:latin typeface="Calibri Light" panose="020F0302020204030204" pitchFamily="34" charset="0"/>
            </a:endParaRPr>
          </a:p>
          <a:p>
            <a:pPr marL="285750" lvl="0" indent="-28575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Plancher/plafond subvention : 700 € / 7 000 €</a:t>
            </a:r>
          </a:p>
          <a:p>
            <a:pPr lvl="0" fontAlgn="base">
              <a:lnSpc>
                <a:spcPct val="100000"/>
              </a:lnSpc>
              <a:spcBef>
                <a:spcPct val="0"/>
              </a:spcBef>
              <a:spcAft>
                <a:spcPct val="0"/>
              </a:spcAft>
            </a:pPr>
            <a:endParaRPr lang="fr-FR" sz="1800" dirty="0">
              <a:solidFill>
                <a:srgbClr val="000000"/>
              </a:solidFill>
              <a:latin typeface="Calibri Light" panose="020F0302020204030204" pitchFamily="34" charset="0"/>
            </a:endParaRPr>
          </a:p>
          <a:p>
            <a:pPr marL="285750" lvl="0" indent="-28575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Devis/factures année n et n-1 </a:t>
            </a:r>
          </a:p>
          <a:p>
            <a:pPr lvl="0" fontAlgn="base">
              <a:lnSpc>
                <a:spcPct val="100000"/>
              </a:lnSpc>
              <a:spcBef>
                <a:spcPct val="0"/>
              </a:spcBef>
              <a:spcAft>
                <a:spcPct val="0"/>
              </a:spcAft>
            </a:pPr>
            <a:endParaRPr lang="fr-FR" sz="1800" b="1" dirty="0">
              <a:latin typeface="Calibri Light" panose="020F0302020204030204" pitchFamily="34" charset="0"/>
            </a:endParaRPr>
          </a:p>
          <a:p>
            <a:pPr lvl="0" fontAlgn="base">
              <a:lnSpc>
                <a:spcPct val="100000"/>
              </a:lnSpc>
              <a:spcBef>
                <a:spcPct val="0"/>
              </a:spcBef>
              <a:spcAft>
                <a:spcPct val="0"/>
              </a:spcAft>
            </a:pPr>
            <a:r>
              <a:rPr lang="fr-FR" sz="1800" b="1" dirty="0">
                <a:latin typeface="Calibri Light" panose="020F0302020204030204" pitchFamily="34" charset="0"/>
              </a:rPr>
              <a:t>			Subvention valable 2 ans à partir de la notification</a:t>
            </a:r>
          </a:p>
          <a:p>
            <a:endParaRPr lang="fr-FR" sz="1800" dirty="0"/>
          </a:p>
        </p:txBody>
      </p:sp>
    </p:spTree>
    <p:extLst>
      <p:ext uri="{BB962C8B-B14F-4D97-AF65-F5344CB8AC3E}">
        <p14:creationId xmlns:p14="http://schemas.microsoft.com/office/powerpoint/2010/main" val="170415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ENVELOPPE DE VOIRIE COMMUNALE</a:t>
            </a:r>
          </a:p>
        </p:txBody>
      </p:sp>
      <p:sp>
        <p:nvSpPr>
          <p:cNvPr id="4" name="Espace réservé du texte 2"/>
          <p:cNvSpPr>
            <a:spLocks noGrp="1"/>
          </p:cNvSpPr>
          <p:nvPr>
            <p:ph type="body" idx="1"/>
          </p:nvPr>
        </p:nvSpPr>
        <p:spPr>
          <a:xfrm>
            <a:off x="1022888" y="1783308"/>
            <a:ext cx="7487700" cy="3406759"/>
          </a:xfrm>
        </p:spPr>
        <p:txBody>
          <a:bodyPr/>
          <a:lstStyle/>
          <a:p>
            <a:pPr marL="342900" lvl="0" indent="-342900" fontAlgn="base">
              <a:lnSpc>
                <a:spcPct val="100000"/>
              </a:lnSpc>
              <a:spcBef>
                <a:spcPct val="0"/>
              </a:spcBef>
              <a:spcAft>
                <a:spcPct val="0"/>
              </a:spcAft>
              <a:buFont typeface="Arial" panose="020B0604020202020204" pitchFamily="34" charset="0"/>
              <a:buChar char="•"/>
            </a:pPr>
            <a:r>
              <a:rPr lang="fr-FR" sz="1800" dirty="0">
                <a:solidFill>
                  <a:srgbClr val="000000"/>
                </a:solidFill>
                <a:latin typeface="Calibri Light" panose="020F0302020204030204" pitchFamily="34" charset="0"/>
              </a:rPr>
              <a:t>Travaux d’entretien et de réfection des seules voiries </a:t>
            </a:r>
            <a:r>
              <a:rPr lang="fr-FR" sz="1800" dirty="0" smtClean="0">
                <a:solidFill>
                  <a:srgbClr val="000000"/>
                </a:solidFill>
                <a:latin typeface="Calibri Light" panose="020F0302020204030204" pitchFamily="34" charset="0"/>
              </a:rPr>
              <a:t>communales</a:t>
            </a:r>
          </a:p>
          <a:p>
            <a:pPr lvl="0" fontAlgn="base">
              <a:lnSpc>
                <a:spcPct val="100000"/>
              </a:lnSpc>
              <a:spcBef>
                <a:spcPct val="0"/>
              </a:spcBef>
              <a:spcAft>
                <a:spcPct val="0"/>
              </a:spcAft>
            </a:pPr>
            <a:r>
              <a:rPr lang="fr-FR" sz="1800" dirty="0">
                <a:solidFill>
                  <a:srgbClr val="000000"/>
                </a:solidFill>
                <a:latin typeface="Calibri Light" panose="020F0302020204030204" pitchFamily="34" charset="0"/>
              </a:rPr>
              <a:t>	</a:t>
            </a:r>
            <a:r>
              <a:rPr lang="fr-FR" sz="1800" dirty="0" smtClean="0">
                <a:solidFill>
                  <a:srgbClr val="000000"/>
                </a:solidFill>
                <a:latin typeface="Calibri Light" panose="020F0302020204030204" pitchFamily="34" charset="0"/>
              </a:rPr>
              <a:t> </a:t>
            </a:r>
            <a:r>
              <a:rPr lang="fr-FR" sz="1800" dirty="0">
                <a:solidFill>
                  <a:srgbClr val="000000"/>
                </a:solidFill>
                <a:latin typeface="Calibri Light" panose="020F0302020204030204" pitchFamily="34" charset="0"/>
              </a:rPr>
              <a:t>(</a:t>
            </a:r>
            <a:r>
              <a:rPr lang="fr-FR" sz="1800" b="1" dirty="0">
                <a:solidFill>
                  <a:srgbClr val="000000"/>
                </a:solidFill>
                <a:latin typeface="Calibri Light" panose="020F0302020204030204" pitchFamily="34" charset="0"/>
              </a:rPr>
              <a:t>chemins ruraux exclus</a:t>
            </a:r>
            <a:r>
              <a:rPr lang="fr-FR" sz="1800" dirty="0">
                <a:solidFill>
                  <a:srgbClr val="000000"/>
                </a:solidFill>
                <a:latin typeface="Calibri Light" panose="020F0302020204030204" pitchFamily="34" charset="0"/>
              </a:rPr>
              <a:t>)</a:t>
            </a:r>
          </a:p>
          <a:p>
            <a:pPr lvl="0" fontAlgn="base">
              <a:lnSpc>
                <a:spcPct val="100000"/>
              </a:lnSpc>
              <a:spcBef>
                <a:spcPct val="0"/>
              </a:spcBef>
              <a:spcAft>
                <a:spcPct val="0"/>
              </a:spcAft>
            </a:pPr>
            <a:endParaRPr lang="fr-FR" sz="1800" dirty="0" smtClean="0">
              <a:solidFill>
                <a:srgbClr val="000000"/>
              </a:solidFill>
              <a:latin typeface="Calibri Light" panose="020F0302020204030204" pitchFamily="34" charset="0"/>
            </a:endParaRPr>
          </a:p>
          <a:p>
            <a:pPr marL="342900" lvl="0" indent="-342900" fontAlgn="base">
              <a:lnSpc>
                <a:spcPct val="100000"/>
              </a:lnSpc>
              <a:spcBef>
                <a:spcPct val="0"/>
              </a:spcBef>
              <a:spcAft>
                <a:spcPct val="0"/>
              </a:spcAft>
              <a:buFont typeface="Arial" panose="020B0604020202020204" pitchFamily="34" charset="0"/>
              <a:buChar char="•"/>
            </a:pPr>
            <a:r>
              <a:rPr lang="fr-FR" sz="1800" dirty="0" smtClean="0">
                <a:solidFill>
                  <a:srgbClr val="000000"/>
                </a:solidFill>
                <a:latin typeface="Calibri Light" panose="020F0302020204030204" pitchFamily="34" charset="0"/>
              </a:rPr>
              <a:t>Plancher </a:t>
            </a:r>
            <a:r>
              <a:rPr lang="fr-FR" sz="1800" dirty="0">
                <a:solidFill>
                  <a:srgbClr val="000000"/>
                </a:solidFill>
                <a:latin typeface="Calibri Light" panose="020F0302020204030204" pitchFamily="34" charset="0"/>
              </a:rPr>
              <a:t>subvention : 700 </a:t>
            </a:r>
            <a:r>
              <a:rPr lang="fr-FR" sz="1800" dirty="0" smtClean="0">
                <a:solidFill>
                  <a:srgbClr val="000000"/>
                </a:solidFill>
                <a:latin typeface="Calibri Light" panose="020F0302020204030204" pitchFamily="34" charset="0"/>
              </a:rPr>
              <a:t>€</a:t>
            </a:r>
          </a:p>
          <a:p>
            <a:pPr marL="342900" lvl="0" indent="-342900" fontAlgn="base">
              <a:lnSpc>
                <a:spcPct val="100000"/>
              </a:lnSpc>
              <a:spcBef>
                <a:spcPct val="0"/>
              </a:spcBef>
              <a:spcAft>
                <a:spcPct val="0"/>
              </a:spcAft>
              <a:buFont typeface="Arial" panose="020B0604020202020204" pitchFamily="34" charset="0"/>
              <a:buChar char="•"/>
            </a:pPr>
            <a:endParaRPr lang="fr-FR" sz="1800" dirty="0">
              <a:solidFill>
                <a:srgbClr val="000000"/>
              </a:solidFill>
              <a:latin typeface="Calibri Light" panose="020F0302020204030204" pitchFamily="34" charset="0"/>
            </a:endParaRPr>
          </a:p>
          <a:p>
            <a:pPr marL="342900" lvl="0" indent="-342900" fontAlgn="base">
              <a:lnSpc>
                <a:spcPct val="100000"/>
              </a:lnSpc>
              <a:spcBef>
                <a:spcPct val="0"/>
              </a:spcBef>
              <a:spcAft>
                <a:spcPct val="0"/>
              </a:spcAft>
              <a:buFont typeface="Arial" panose="020B0604020202020204" pitchFamily="34" charset="0"/>
              <a:buChar char="•"/>
            </a:pPr>
            <a:r>
              <a:rPr lang="fr-FR" sz="1800" dirty="0" smtClean="0">
                <a:solidFill>
                  <a:srgbClr val="000000"/>
                </a:solidFill>
                <a:latin typeface="Calibri Light" panose="020F0302020204030204" pitchFamily="34" charset="0"/>
              </a:rPr>
              <a:t>Devis année n-1 ou année n</a:t>
            </a:r>
          </a:p>
          <a:p>
            <a:pPr marL="342900" lvl="0" indent="-342900" fontAlgn="base">
              <a:lnSpc>
                <a:spcPct val="100000"/>
              </a:lnSpc>
              <a:spcBef>
                <a:spcPct val="0"/>
              </a:spcBef>
              <a:spcAft>
                <a:spcPct val="0"/>
              </a:spcAft>
              <a:buFont typeface="Arial" panose="020B0604020202020204" pitchFamily="34" charset="0"/>
              <a:buChar char="•"/>
            </a:pPr>
            <a:endParaRPr lang="fr-FR" sz="1800" dirty="0" smtClean="0">
              <a:solidFill>
                <a:srgbClr val="000000"/>
              </a:solidFill>
              <a:latin typeface="Calibri Light" panose="020F0302020204030204" pitchFamily="34" charset="0"/>
            </a:endParaRPr>
          </a:p>
          <a:p>
            <a:pPr lvl="0" fontAlgn="base">
              <a:lnSpc>
                <a:spcPct val="100000"/>
              </a:lnSpc>
              <a:spcBef>
                <a:spcPct val="0"/>
              </a:spcBef>
              <a:spcAft>
                <a:spcPct val="0"/>
              </a:spcAft>
            </a:pPr>
            <a:r>
              <a:rPr lang="fr-FR" sz="1800" b="1" dirty="0" smtClean="0">
                <a:latin typeface="Calibri Light" panose="020F0302020204030204" pitchFamily="34" charset="0"/>
              </a:rPr>
              <a:t>Subvention </a:t>
            </a:r>
            <a:r>
              <a:rPr lang="fr-FR" sz="1800" b="1" dirty="0">
                <a:latin typeface="Calibri Light" panose="020F0302020204030204" pitchFamily="34" charset="0"/>
              </a:rPr>
              <a:t>valable 2 ans à partir de la </a:t>
            </a:r>
            <a:r>
              <a:rPr lang="fr-FR" sz="1800" b="1" dirty="0" smtClean="0">
                <a:latin typeface="Calibri Light" panose="020F0302020204030204" pitchFamily="34" charset="0"/>
              </a:rPr>
              <a:t>notification</a:t>
            </a:r>
          </a:p>
          <a:p>
            <a:pPr marL="342900" lvl="0" indent="-342900" fontAlgn="base">
              <a:lnSpc>
                <a:spcPct val="100000"/>
              </a:lnSpc>
              <a:spcBef>
                <a:spcPct val="0"/>
              </a:spcBef>
              <a:spcAft>
                <a:spcPct val="0"/>
              </a:spcAft>
              <a:buFont typeface="Arial" panose="020B0604020202020204" pitchFamily="34" charset="0"/>
              <a:buChar char="•"/>
            </a:pPr>
            <a:endParaRPr lang="fr-FR" sz="1800" b="1" dirty="0">
              <a:latin typeface="Calibri Light" panose="020F0302020204030204" pitchFamily="34" charset="0"/>
            </a:endParaRPr>
          </a:p>
          <a:p>
            <a:pPr lvl="0" fontAlgn="base">
              <a:lnSpc>
                <a:spcPct val="100000"/>
              </a:lnSpc>
              <a:spcBef>
                <a:spcPct val="0"/>
              </a:spcBef>
              <a:spcAft>
                <a:spcPct val="0"/>
              </a:spcAft>
            </a:pPr>
            <a:r>
              <a:rPr lang="fr-FR" sz="1800" b="1" dirty="0">
                <a:latin typeface="Calibri Light" panose="020F0302020204030204" pitchFamily="34" charset="0"/>
              </a:rPr>
              <a:t>Accusé de réception complétude nécessaire avant travaux</a:t>
            </a:r>
          </a:p>
          <a:p>
            <a:endParaRPr lang="fr-FR" b="1" dirty="0"/>
          </a:p>
        </p:txBody>
      </p:sp>
    </p:spTree>
    <p:extLst>
      <p:ext uri="{BB962C8B-B14F-4D97-AF65-F5344CB8AC3E}">
        <p14:creationId xmlns:p14="http://schemas.microsoft.com/office/powerpoint/2010/main" val="265946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ctr"/>
            <a:r>
              <a:rPr lang="fr-FR" dirty="0"/>
              <a:t>ENVELOPPE DE </a:t>
            </a:r>
            <a:r>
              <a:rPr lang="fr-FR" dirty="0" smtClean="0"/>
              <a:t>VIABILITE HIVERNALE</a:t>
            </a:r>
            <a:endParaRPr lang="fr-FR" dirty="0"/>
          </a:p>
        </p:txBody>
      </p:sp>
      <p:sp>
        <p:nvSpPr>
          <p:cNvPr id="5" name="Espace réservé du texte 2"/>
          <p:cNvSpPr>
            <a:spLocks noGrp="1"/>
          </p:cNvSpPr>
          <p:nvPr>
            <p:ph type="body" idx="1"/>
          </p:nvPr>
        </p:nvSpPr>
        <p:spPr>
          <a:xfrm>
            <a:off x="1022888" y="1131375"/>
            <a:ext cx="7487700" cy="4202625"/>
          </a:xfrm>
        </p:spPr>
        <p:txBody>
          <a:bodyPr/>
          <a:lstStyle/>
          <a:p>
            <a:endParaRPr lang="fr-FR" dirty="0" smtClean="0"/>
          </a:p>
          <a:p>
            <a:pPr marL="285750" indent="-285750">
              <a:buFont typeface="Arial" charset="0"/>
              <a:buChar char="•"/>
            </a:pPr>
            <a:r>
              <a:rPr lang="fr-FR" sz="1800" dirty="0" smtClean="0"/>
              <a:t>Seules les dépenses liées à l’acquisition de matériel de déneigement sont éligibles. </a:t>
            </a:r>
          </a:p>
          <a:p>
            <a:pPr marL="271463"/>
            <a:r>
              <a:rPr lang="fr-FR" sz="1800" dirty="0" smtClean="0"/>
              <a:t>Les dépenses de fonctionnement : prestations de service de déneigement, achat de matériaux type sels, pouzzolane, saumure… sont exclus du dispositif</a:t>
            </a:r>
          </a:p>
          <a:p>
            <a:pPr marL="271463"/>
            <a:endParaRPr lang="fr-FR" sz="1800" dirty="0"/>
          </a:p>
          <a:p>
            <a:pPr marL="285750" indent="-285750">
              <a:buFont typeface="Arial" charset="0"/>
              <a:buChar char="•"/>
            </a:pPr>
            <a:r>
              <a:rPr lang="fr-FR" sz="1800" dirty="0" smtClean="0"/>
              <a:t>Les communes de moins de 700 habitants situées en zone de montagne sont éligibles</a:t>
            </a:r>
            <a:endParaRPr lang="fr-FR" sz="1800" dirty="0"/>
          </a:p>
          <a:p>
            <a:pPr marL="285750" indent="-285750">
              <a:buFont typeface="Arial" charset="0"/>
              <a:buChar char="•"/>
            </a:pPr>
            <a:r>
              <a:rPr lang="fr-FR" sz="1800" dirty="0" smtClean="0"/>
              <a:t>Plancher de subvention 700 € plafond 3 000 €</a:t>
            </a:r>
          </a:p>
          <a:p>
            <a:pPr marL="285750" lvl="0" indent="-285750">
              <a:buFont typeface="Arial" charset="0"/>
              <a:buChar char="•"/>
            </a:pPr>
            <a:r>
              <a:rPr lang="fr-FR" sz="1800" dirty="0">
                <a:solidFill>
                  <a:srgbClr val="000000"/>
                </a:solidFill>
                <a:latin typeface="Calibri Light" panose="020F0302020204030204" pitchFamily="34" charset="0"/>
              </a:rPr>
              <a:t>Devis </a:t>
            </a:r>
            <a:r>
              <a:rPr lang="fr-FR" sz="1800" dirty="0" smtClean="0">
                <a:solidFill>
                  <a:srgbClr val="000000"/>
                </a:solidFill>
                <a:latin typeface="Calibri Light" panose="020F0302020204030204" pitchFamily="34" charset="0"/>
              </a:rPr>
              <a:t>ou factures année </a:t>
            </a:r>
            <a:r>
              <a:rPr lang="fr-FR" sz="1800" dirty="0">
                <a:solidFill>
                  <a:srgbClr val="000000"/>
                </a:solidFill>
                <a:latin typeface="Calibri Light" panose="020F0302020204030204" pitchFamily="34" charset="0"/>
              </a:rPr>
              <a:t>n-1 ou année </a:t>
            </a:r>
            <a:r>
              <a:rPr lang="fr-FR" sz="1800" dirty="0" smtClean="0">
                <a:solidFill>
                  <a:srgbClr val="000000"/>
                </a:solidFill>
                <a:latin typeface="Calibri Light" panose="020F0302020204030204" pitchFamily="34" charset="0"/>
              </a:rPr>
              <a:t>n</a:t>
            </a:r>
          </a:p>
          <a:p>
            <a:pPr marL="285750" lvl="0" indent="-285750">
              <a:buFont typeface="Arial" charset="0"/>
              <a:buChar char="•"/>
            </a:pPr>
            <a:r>
              <a:rPr lang="fr-FR" sz="1800" dirty="0" smtClean="0">
                <a:solidFill>
                  <a:srgbClr val="000000"/>
                </a:solidFill>
                <a:latin typeface="Calibri Light" panose="020F0302020204030204" pitchFamily="34" charset="0"/>
              </a:rPr>
              <a:t>Subvention versée au plus tard au 31 décembre de l’année de notification, en un seul versement</a:t>
            </a:r>
            <a:endParaRPr lang="fr-FR" sz="1800" dirty="0">
              <a:solidFill>
                <a:srgbClr val="000000"/>
              </a:solidFill>
              <a:latin typeface="Calibri Light" panose="020F0302020204030204" pitchFamily="34" charset="0"/>
            </a:endParaRPr>
          </a:p>
          <a:p>
            <a:pPr marL="285750" indent="-285750">
              <a:buFont typeface="Arial" charset="0"/>
              <a:buChar char="•"/>
            </a:pPr>
            <a:endParaRPr lang="fr-FR" sz="1800" dirty="0"/>
          </a:p>
        </p:txBody>
      </p:sp>
    </p:spTree>
    <p:extLst>
      <p:ext uri="{BB962C8B-B14F-4D97-AF65-F5344CB8AC3E}">
        <p14:creationId xmlns:p14="http://schemas.microsoft.com/office/powerpoint/2010/main" val="265585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b="1" cap="small" dirty="0">
                <a:latin typeface="Calibri Light" panose="020F0302020204030204" pitchFamily="34" charset="0"/>
              </a:rPr>
              <a:t>ENVELOPPE TERRITORIALISEE</a:t>
            </a:r>
            <a:br>
              <a:rPr lang="fr-FR" b="1" cap="small" dirty="0">
                <a:latin typeface="Calibri Light" panose="020F0302020204030204" pitchFamily="34" charset="0"/>
              </a:rPr>
            </a:br>
            <a:endParaRPr lang="fr-FR" dirty="0"/>
          </a:p>
        </p:txBody>
      </p:sp>
      <p:sp>
        <p:nvSpPr>
          <p:cNvPr id="5" name="Espace réservé du texte 2"/>
          <p:cNvSpPr txBox="1">
            <a:spLocks/>
          </p:cNvSpPr>
          <p:nvPr/>
        </p:nvSpPr>
        <p:spPr>
          <a:xfrm>
            <a:off x="1132955" y="1597042"/>
            <a:ext cx="7487700" cy="30934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fr-FR" sz="1800" dirty="0" smtClean="0"/>
              <a:t>Travaux de plus grande envergure/Études </a:t>
            </a:r>
          </a:p>
          <a:p>
            <a:pPr marL="285750" indent="-285750">
              <a:buFont typeface="Arial" panose="020B0604020202020204" pitchFamily="34" charset="0"/>
              <a:buChar char="•"/>
            </a:pPr>
            <a:r>
              <a:rPr lang="fr-FR" sz="1800" dirty="0" smtClean="0"/>
              <a:t>Taux maximum : 50% du montant HT</a:t>
            </a:r>
          </a:p>
          <a:p>
            <a:pPr marL="285750" indent="-285750">
              <a:buFont typeface="Arial" panose="020B0604020202020204" pitchFamily="34" charset="0"/>
              <a:buChar char="•"/>
            </a:pPr>
            <a:r>
              <a:rPr lang="fr-FR" sz="1800" dirty="0" smtClean="0"/>
              <a:t>Plancher subvention : 7 000 €</a:t>
            </a:r>
          </a:p>
          <a:p>
            <a:pPr marL="285750" indent="-285750">
              <a:buFont typeface="Arial" panose="020B0604020202020204" pitchFamily="34" charset="0"/>
              <a:buChar char="•"/>
            </a:pPr>
            <a:r>
              <a:rPr lang="fr-FR" sz="1800" dirty="0" smtClean="0"/>
              <a:t>Modalités de versement différentes selon le montant de la subvention, reprises dans une convention financière </a:t>
            </a:r>
            <a:r>
              <a:rPr lang="fr-FR" sz="1800" dirty="0"/>
              <a:t>bilatérale </a:t>
            </a:r>
            <a:r>
              <a:rPr lang="fr-FR" sz="1800" dirty="0" smtClean="0"/>
              <a:t>signée</a:t>
            </a:r>
          </a:p>
          <a:p>
            <a:endParaRPr lang="fr-FR" sz="1800" dirty="0" smtClean="0"/>
          </a:p>
          <a:p>
            <a:r>
              <a:rPr lang="fr-FR" sz="1800" b="1" dirty="0" smtClean="0"/>
              <a:t>Subvention valable 4 ans à partir de la notification</a:t>
            </a:r>
          </a:p>
          <a:p>
            <a:endParaRPr lang="fr-FR" sz="1800" b="1" dirty="0" smtClean="0"/>
          </a:p>
          <a:p>
            <a:r>
              <a:rPr lang="fr-FR" sz="1800" b="1" dirty="0" smtClean="0"/>
              <a:t>Accusé de réception complétude nécessaire avant travaux</a:t>
            </a:r>
          </a:p>
          <a:p>
            <a:endParaRPr lang="fr-FR" sz="1800" dirty="0"/>
          </a:p>
        </p:txBody>
      </p:sp>
    </p:spTree>
    <p:extLst>
      <p:ext uri="{BB962C8B-B14F-4D97-AF65-F5344CB8AC3E}">
        <p14:creationId xmlns:p14="http://schemas.microsoft.com/office/powerpoint/2010/main" val="384207183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D4660B3FAE374DA498922855BE3DCF" ma:contentTypeVersion="1" ma:contentTypeDescription="Crée un document." ma:contentTypeScope="" ma:versionID="442fcd480cc92942f66559fd304164eb">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BA6A0-C7D3-4EA1-9FD2-A65552F4D84D}">
  <ds:schemaRef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schemas.microsoft.com/sharepoint/v3"/>
    <ds:schemaRef ds:uri="http://schemas.microsoft.com/office/infopath/2007/PartnerControls"/>
  </ds:schemaRefs>
</ds:datastoreItem>
</file>

<file path=customXml/itemProps2.xml><?xml version="1.0" encoding="utf-8"?>
<ds:datastoreItem xmlns:ds="http://schemas.openxmlformats.org/officeDocument/2006/customXml" ds:itemID="{BCA62EF1-98AB-49F3-B980-FB58E4C5E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4AD2A2-0EFF-4FF7-BEC3-59EDABB340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1849</TotalTime>
  <Words>1239</Words>
  <Application>Microsoft Office PowerPoint</Application>
  <PresentationFormat>Affichage à l'écran (4:3)</PresentationFormat>
  <Paragraphs>246</Paragraphs>
  <Slides>31</Slides>
  <Notes>2</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Thème Office</vt:lpstr>
      <vt:lpstr>1_Thème Office</vt:lpstr>
      <vt:lpstr> SOLIDARITÉS TERRITORIALES   « E-partenaires : un e-service  pour moderniser et simplifier  les demandes de subventions  pour les projets des collectivités »  Présentation aux collectivités    </vt:lpstr>
      <vt:lpstr>Ordre du jour  1 - Rappel des dispositifs d’aides aux communes  2 – Présentation d’E-partenaires  3 - Questions - Réponses  </vt:lpstr>
      <vt:lpstr>1- LES DISPOSITIFS D’AIDES AUX COMMUNES  2017 - 2021</vt:lpstr>
      <vt:lpstr>Depuis le 1er janvier 2017,</vt:lpstr>
      <vt:lpstr>Les 9 DISPOSITIFS D’ACCOMPAGNEMENT</vt:lpstr>
      <vt:lpstr>ENVELOPPE DE SOLIDARITE   (ex - enveloppe cantonale) </vt:lpstr>
      <vt:lpstr>ENVELOPPE DE VOIRIE COMMUNALE</vt:lpstr>
      <vt:lpstr>ENVELOPPE DE VIABILITE HIVERNALE</vt:lpstr>
      <vt:lpstr>ENVELOPPE TERRITORIALISEE </vt:lpstr>
      <vt:lpstr>ENVELOPPE DES COMMUNES URBAINES  </vt:lpstr>
      <vt:lpstr>SUBVENTIONS LIEES A UN CONTRAT NEGOCIE </vt:lpstr>
      <vt:lpstr>APPELS A PARTENARIAT </vt:lpstr>
      <vt:lpstr>2 cas particuliers :</vt:lpstr>
      <vt:lpstr>Présentation PowerPoint</vt:lpstr>
      <vt:lpstr>Précisions sur le Règlement budgétaire et financier </vt:lpstr>
      <vt:lpstr>2 - E-PARTENAIRES :  un e-service pour moderniser et simplifier  les demandes de subventions  pour les projets des collectivités  </vt:lpstr>
      <vt:lpstr>E-partenaires, un e-service :  Un espace de communication entre les collectivités, les conseillers départementaux et le Département  + facile à suivre Toutes les personnes habilitées peuvent suivre, en temps réel, l’avancement de l’instruction, les demandes de paiement, éditer des fiches récapitulatives...  + souple  Vous pouvez compléter votre demande en plusieurs fois et la finaliser à tout moment, et ce jusqu’à la date limite de transmission.  + fiable  Les informations intègrent directement notre logiciel de gestion des dossiers de demande de subvention.  </vt:lpstr>
      <vt:lpstr>#1 </vt:lpstr>
      <vt:lpstr>#2 </vt:lpstr>
      <vt:lpstr>#3</vt:lpstr>
      <vt:lpstr>#4 </vt:lpstr>
      <vt:lpstr>#5 </vt:lpstr>
      <vt:lpstr>Les +</vt:lpstr>
      <vt:lpstr>#VISIBILITE </vt:lpstr>
      <vt:lpstr>Charte de visibilité</vt:lpstr>
      <vt:lpstr>Dates à retenir </vt:lpstr>
      <vt:lpstr>Vos interlocuteurs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BAYLE Olivier</cp:lastModifiedBy>
  <cp:revision>143</cp:revision>
  <cp:lastPrinted>2019-07-02T13:50:14Z</cp:lastPrinted>
  <dcterms:created xsi:type="dcterms:W3CDTF">2019-03-25T14:05:41Z</dcterms:created>
  <dcterms:modified xsi:type="dcterms:W3CDTF">2019-12-09T16:40:37Z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0x0101006DD4660B3FAE374DA498922855BE3DCF</vt:lpwstr>
  </property>
</Properties>
</file>